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Lst>
  <p:sldSz cy="5143500" cx="9144000"/>
  <p:notesSz cx="6858000" cy="9144000"/>
  <p:embeddedFontLst>
    <p:embeddedFont>
      <p:font typeface="Roboto"/>
      <p:regular r:id="rId48"/>
      <p:bold r:id="rId49"/>
      <p:italic r:id="rId50"/>
      <p:boldItalic r:id="rId51"/>
    </p:embeddedFont>
    <p:embeddedFont>
      <p:font typeface="Average"/>
      <p:regular r:id="rId52"/>
    </p:embeddedFont>
    <p:embeddedFont>
      <p:font typeface="Oswald"/>
      <p:regular r:id="rId53"/>
      <p:bold r:id="rId5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F2C8523-6E5F-441A-864D-19B27723E800}">
  <a:tblStyle styleId="{9F2C8523-6E5F-441A-864D-19B27723E800}" styleName="Table_0">
    <a:wholeTbl>
      <a:tcTxStyle>
        <a:font>
          <a:latin typeface="Arial"/>
          <a:ea typeface="Arial"/>
          <a:cs typeface="Arial"/>
        </a:font>
        <a:srgbClr val="000000"/>
      </a:tcTxStyle>
      <a:tcStyle>
        <a:tcBdr>
          <a:left>
            <a:ln cap="flat" cmpd="sng" w="12700">
              <a:solidFill>
                <a:srgbClr val="4F81BD"/>
              </a:solidFill>
              <a:prstDash val="solid"/>
              <a:round/>
              <a:headEnd len="sm" w="sm" type="none"/>
              <a:tailEnd len="sm" w="sm" type="none"/>
            </a:ln>
          </a:left>
          <a:right>
            <a:ln cap="flat" cmpd="sng" w="12700">
              <a:solidFill>
                <a:srgbClr val="4F81BD"/>
              </a:solidFill>
              <a:prstDash val="solid"/>
              <a:round/>
              <a:headEnd len="sm" w="sm" type="none"/>
              <a:tailEnd len="sm" w="sm" type="none"/>
            </a:ln>
          </a:right>
          <a:top>
            <a:ln cap="flat" cmpd="sng" w="12700">
              <a:solidFill>
                <a:srgbClr val="4F81BD"/>
              </a:solidFill>
              <a:prstDash val="solid"/>
              <a:round/>
              <a:headEnd len="sm" w="sm" type="none"/>
              <a:tailEnd len="sm" w="sm" type="none"/>
            </a:ln>
          </a:top>
          <a:bottom>
            <a:ln cap="flat" cmpd="sng" w="12700">
              <a:solidFill>
                <a:srgbClr val="4F81BD"/>
              </a:solidFill>
              <a:prstDash val="solid"/>
              <a:round/>
              <a:headEnd len="sm" w="sm" type="none"/>
              <a:tailEnd len="sm" w="sm" type="none"/>
            </a:ln>
          </a:bottom>
          <a:insideH>
            <a:ln cap="flat" cmpd="sng" w="6350">
              <a:solidFill>
                <a:srgbClr val="000000"/>
              </a:solidFill>
              <a:prstDash val="solid"/>
              <a:round/>
              <a:headEnd len="sm" w="sm" type="none"/>
              <a:tailEnd len="sm" w="sm" type="none"/>
            </a:ln>
          </a:insideH>
          <a:insideV>
            <a:ln cap="flat" cmpd="sng" w="6350">
              <a:solidFill>
                <a:srgbClr val="000000"/>
              </a:solidFill>
              <a:prstDash val="solid"/>
              <a:round/>
              <a:headEnd len="sm" w="sm" type="none"/>
              <a:tailEnd len="sm" w="sm" type="none"/>
            </a:ln>
          </a:insideV>
        </a:tcBdr>
      </a:tcStyle>
    </a:wholeTbl>
    <a:band1H>
      <a:tcTxStyle/>
      <a:tcStyle>
        <a:tcBdr>
          <a:left>
            <a:ln cap="flat" cmpd="sng" w="12700">
              <a:solidFill>
                <a:srgbClr val="4F81BD"/>
              </a:solidFill>
              <a:prstDash val="solid"/>
              <a:round/>
              <a:headEnd len="sm" w="sm" type="none"/>
              <a:tailEnd len="sm" w="sm" type="none"/>
            </a:ln>
          </a:left>
          <a:right>
            <a:ln cap="flat" cmpd="sng" w="12700">
              <a:solidFill>
                <a:srgbClr val="4F81BD"/>
              </a:solidFill>
              <a:prstDash val="solid"/>
              <a:round/>
              <a:headEnd len="sm" w="sm" type="none"/>
              <a:tailEnd len="sm" w="sm" type="none"/>
            </a:ln>
          </a:right>
          <a:top>
            <a:ln cap="flat" cmpd="sng" w="12700">
              <a:solidFill>
                <a:srgbClr val="4F81BD"/>
              </a:solidFill>
              <a:prstDash val="solid"/>
              <a:round/>
              <a:headEnd len="sm" w="sm" type="none"/>
              <a:tailEnd len="sm" w="sm" type="none"/>
            </a:ln>
          </a:top>
          <a:bottom>
            <a:ln cap="flat" cmpd="sng" w="12700">
              <a:solidFill>
                <a:srgbClr val="4F81BD"/>
              </a:solidFill>
              <a:prstDash val="solid"/>
              <a:round/>
              <a:headEnd len="sm" w="sm" type="none"/>
              <a:tailEnd len="sm" w="sm" type="none"/>
            </a:ln>
          </a:bottom>
        </a:tcBdr>
      </a:tcStyle>
    </a:band1H>
    <a:band2H>
      <a:tcTxStyle/>
    </a:band2H>
    <a:band1V>
      <a:tcTxStyle/>
      <a:tcStyle>
        <a:tcBdr>
          <a:left>
            <a:ln cap="flat" cmpd="sng" w="12700">
              <a:solidFill>
                <a:srgbClr val="4F81BD"/>
              </a:solidFill>
              <a:prstDash val="solid"/>
              <a:round/>
              <a:headEnd len="sm" w="sm" type="none"/>
              <a:tailEnd len="sm" w="sm" type="none"/>
            </a:ln>
          </a:left>
          <a:right>
            <a:ln cap="flat" cmpd="sng" w="12700">
              <a:solidFill>
                <a:srgbClr val="4F81BD"/>
              </a:solidFill>
              <a:prstDash val="solid"/>
              <a:round/>
              <a:headEnd len="sm" w="sm" type="none"/>
              <a:tailEnd len="sm" w="sm" type="none"/>
            </a:ln>
          </a:right>
          <a:top>
            <a:ln cap="flat" cmpd="sng" w="12700">
              <a:solidFill>
                <a:srgbClr val="4F81BD"/>
              </a:solidFill>
              <a:prstDash val="solid"/>
              <a:round/>
              <a:headEnd len="sm" w="sm" type="none"/>
              <a:tailEnd len="sm" w="sm" type="none"/>
            </a:ln>
          </a:top>
          <a:bottom>
            <a:ln cap="flat" cmpd="sng" w="12700">
              <a:solidFill>
                <a:srgbClr val="4F81BD"/>
              </a:solidFill>
              <a:prstDash val="solid"/>
              <a:round/>
              <a:headEnd len="sm" w="sm" type="none"/>
              <a:tailEnd len="sm" w="sm" type="none"/>
            </a:ln>
          </a:bottom>
        </a:tcBdr>
      </a:tcStyle>
    </a:band1V>
    <a:band2V>
      <a:tcTxStyle/>
    </a:band2V>
    <a:lastCol>
      <a:tcTxStyle b="on"/>
    </a:lastCol>
    <a:firstCol>
      <a:tcTxStyle b="on"/>
    </a:firstCol>
    <a:lastRow>
      <a:tcTxStyle b="on"/>
      <a:tcStyle>
        <a:tcBdr>
          <a:left>
            <a:ln cap="flat" cmpd="sng" w="12700">
              <a:solidFill>
                <a:srgbClr val="4F81BD"/>
              </a:solidFill>
              <a:prstDash val="solid"/>
              <a:round/>
              <a:headEnd len="sm" w="sm" type="none"/>
              <a:tailEnd len="sm" w="sm" type="none"/>
            </a:ln>
          </a:left>
          <a:right>
            <a:ln cap="flat" cmpd="sng" w="12700">
              <a:solidFill>
                <a:srgbClr val="4F81BD"/>
              </a:solidFill>
              <a:prstDash val="solid"/>
              <a:round/>
              <a:headEnd len="sm" w="sm" type="none"/>
              <a:tailEnd len="sm" w="sm" type="none"/>
            </a:ln>
          </a:right>
          <a:top>
            <a:ln cap="flat" cmpd="sng" w="9525">
              <a:solidFill>
                <a:srgbClr val="4F81BD"/>
              </a:solidFill>
              <a:prstDash val="solid"/>
              <a:round/>
              <a:headEnd len="sm" w="sm" type="none"/>
              <a:tailEnd len="sm" w="sm" type="none"/>
            </a:ln>
          </a:top>
          <a:bottom>
            <a:ln cap="flat" cmpd="sng" w="12700">
              <a:solidFill>
                <a:srgbClr val="4F81BD"/>
              </a:solidFill>
              <a:prstDash val="solid"/>
              <a:round/>
              <a:headEnd len="sm" w="sm" type="none"/>
              <a:tailEnd len="sm" w="sm" type="none"/>
            </a:ln>
          </a:bottom>
        </a:tcBdr>
      </a:tcStyle>
    </a:lastRow>
    <a:seCell>
      <a:tcTxStyle/>
    </a:seCell>
    <a:swCell>
      <a:tcTxStyle/>
    </a:swCell>
    <a:firstRow>
      <a:tcTxStyle b="on">
        <a:srgbClr val="FFFFFF"/>
      </a:tcTxStyle>
      <a:tcStyle>
        <a:fill>
          <a:solidFill>
            <a:srgbClr val="4F81BD"/>
          </a:solidFill>
        </a:fill>
      </a:tcStyle>
    </a:firstRow>
    <a:neCell>
      <a:tcTxStyle/>
    </a:neCell>
    <a:nwCell>
      <a:tcTxStyle/>
    </a:nwCell>
  </a:tblStyle>
  <a:tblStyle styleId="{15DF979F-9AEC-46FE-94C3-6B00AA86C814}"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1FA0330D-61F7-4C3E-916B-7D3F3EF74910}" styleName="Table_2">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89876AB5-898F-4E00-B427-8754C7263EBC}" styleName="Table_3">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font" Target="fonts/Roboto-regular.fntdata"/><Relationship Id="rId47" Type="http://schemas.openxmlformats.org/officeDocument/2006/relationships/slide" Target="slides/slide41.xml"/><Relationship Id="rId49" Type="http://schemas.openxmlformats.org/officeDocument/2006/relationships/font" Target="fonts/Roboto-bold.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Roboto-boldItalic.fntdata"/><Relationship Id="rId50" Type="http://schemas.openxmlformats.org/officeDocument/2006/relationships/font" Target="fonts/Roboto-italic.fntdata"/><Relationship Id="rId53" Type="http://schemas.openxmlformats.org/officeDocument/2006/relationships/font" Target="fonts/Oswald-regular.fntdata"/><Relationship Id="rId52" Type="http://schemas.openxmlformats.org/officeDocument/2006/relationships/font" Target="fonts/Average-regular.fntdata"/><Relationship Id="rId11" Type="http://schemas.openxmlformats.org/officeDocument/2006/relationships/slide" Target="slides/slide5.xml"/><Relationship Id="rId10" Type="http://schemas.openxmlformats.org/officeDocument/2006/relationships/slide" Target="slides/slide4.xml"/><Relationship Id="rId54" Type="http://schemas.openxmlformats.org/officeDocument/2006/relationships/font" Target="fonts/Oswald-bold.fntdata"/><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d20d5bd77f_0_4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d20d5bd77f_0_4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d20d5bd77f_0_5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d20d5bd77f_0_5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d20d5bd77f_0_5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d20d5bd77f_0_5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d22faa7dde_0_1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d22faa7dde_0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d22faa7dde_0_1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d22faa7dde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d22faa7dde_0_1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d22faa7dde_0_1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d22faa7dde_0_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d22faa7dde_0_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a:t>Relevansi</a:t>
            </a:r>
            <a:endParaRPr/>
          </a:p>
          <a:p>
            <a:pPr indent="0" lvl="0" marL="0" rtl="0" algn="l">
              <a:lnSpc>
                <a:spcPct val="115000"/>
              </a:lnSpc>
              <a:spcBef>
                <a:spcPts val="1200"/>
              </a:spcBef>
              <a:spcAft>
                <a:spcPts val="0"/>
              </a:spcAft>
              <a:buClr>
                <a:schemeClr val="dk1"/>
              </a:buClr>
              <a:buSzPts val="1100"/>
              <a:buFont typeface="Arial"/>
              <a:buNone/>
            </a:pPr>
            <a:r>
              <a:rPr lang="en"/>
              <a:t>With the rising global temperature, climate change action has become one of the most challenging tasks to our future planet. “Perubahan iklim akan menyebabkan dampak-dampak yang merugikan bagi Indonesia. Tanpa langkah-langkah mitigasi dan adaptasi domestik, maka kebakaran hutan dan gambut akan lebih sering terjadi, yang tak hanya akan menyebabkan pelepasan emisi gas rumah kaca dalam jumlah yang luar biasa besar tetapi juga akan membahayakan lingkungan dan kesehatan masyarakat,” kata Thibaud Lemercier dari Ecofys, sebuah perusahaan konsultan.</a:t>
            </a:r>
            <a:endParaRPr/>
          </a:p>
          <a:p>
            <a:pPr indent="0" lvl="0" marL="0" rtl="0" algn="l">
              <a:lnSpc>
                <a:spcPct val="115000"/>
              </a:lnSpc>
              <a:spcBef>
                <a:spcPts val="1200"/>
              </a:spcBef>
              <a:spcAft>
                <a:spcPts val="0"/>
              </a:spcAft>
              <a:buNone/>
            </a:pPr>
            <a:r>
              <a:rPr lang="en"/>
              <a:t>Many scientists believe that the rise in carbon dioxide in the atmosphere may be responsible for the increasing global temperatures. Almost every activity we human beings do produce carbon dioxide which translate into carbon footprints. Thus, schools are an important channel to educate future generations on many adverse effects of global temperature increase and its potential causes. </a:t>
            </a:r>
            <a:endParaRPr/>
          </a:p>
          <a:p>
            <a:pPr indent="0" lvl="0" marL="0" rtl="0" algn="l">
              <a:lnSpc>
                <a:spcPct val="115000"/>
              </a:lnSpc>
              <a:spcBef>
                <a:spcPts val="1200"/>
              </a:spcBef>
              <a:spcAft>
                <a:spcPts val="0"/>
              </a:spcAft>
              <a:buNone/>
            </a:pPr>
            <a:r>
              <a:t/>
            </a:r>
            <a:endParaRPr/>
          </a:p>
          <a:p>
            <a:pPr indent="0" lvl="0" marL="0" rtl="0" algn="l">
              <a:lnSpc>
                <a:spcPct val="115000"/>
              </a:lnSpc>
              <a:spcBef>
                <a:spcPts val="1200"/>
              </a:spcBef>
              <a:spcAft>
                <a:spcPts val="0"/>
              </a:spcAft>
              <a:buNone/>
            </a:pPr>
            <a:r>
              <a:rPr lang="en"/>
              <a:t>Cara penggunaan:</a:t>
            </a:r>
            <a:endParaRPr/>
          </a:p>
          <a:p>
            <a:pPr indent="0" lvl="0" marL="0" rtl="0" algn="l">
              <a:lnSpc>
                <a:spcPct val="115000"/>
              </a:lnSpc>
              <a:spcBef>
                <a:spcPts val="1200"/>
              </a:spcBef>
              <a:spcAft>
                <a:spcPts val="0"/>
              </a:spcAft>
              <a:buNone/>
            </a:pPr>
            <a:r>
              <a:rPr lang="en"/>
              <a:t>Perangkat aja (toolkit) ini dirancang sedemikian untuk memberi panduan kepada guru SMA/SMK (Fase E) yang bergerak di sekolah penggerak untuk mencakup kegiatan ko-kurikuler yang mengandung tema Perubahan Iklim Global. Perangkat ajar bertema “Jejak Karbon, Jejak Kita di Bumi” ini mengandung total XX aktivitas yang berkaitan satu sama lain nya. Tim penyusun menyarankan projek ini bisa dimulai di awal semester kelas XX karena </a:t>
            </a:r>
            <a:r>
              <a:rPr lang="en"/>
              <a:t>penelitian</a:t>
            </a:r>
            <a:r>
              <a:rPr lang="en"/>
              <a:t> dan aktivitas di dalam tidak hanya untuk pengetahuan tetapi siswa bisa menerapkan ilmu dan aktivitas gaya hidup menuju kehijauan dan berkelanjutan. Waktu yg direkomendasikan untuk memenuhi perangkat ini adalah XX JP, disarankan juga ada jeda waktu diantara aktivitas untuk memberikan waktu berpikir, diskusi, mempersiapkan material dan refleksi di kalangan guru maupun siswa. </a:t>
            </a:r>
            <a:endParaRPr/>
          </a:p>
          <a:p>
            <a:pPr indent="0" lvl="0" marL="0" rtl="0" algn="l">
              <a:lnSpc>
                <a:spcPct val="115000"/>
              </a:lnSpc>
              <a:spcBef>
                <a:spcPts val="1200"/>
              </a:spcBef>
              <a:spcAft>
                <a:spcPts val="0"/>
              </a:spcAft>
              <a:buClr>
                <a:schemeClr val="dk1"/>
              </a:buClr>
              <a:buSzPts val="1100"/>
              <a:buFont typeface="Arial"/>
              <a:buNone/>
            </a:pPr>
            <a:r>
              <a:rPr lang="en"/>
              <a:t>Walaupun demikian, Tim Penyusun memahami bahwa setiap sekolah memiliki syarat dan kondisi yang berbeda. Dengan demikian, kepala sekolah dan guru memiliki hak dan kebebasan untuk menyesuaikan jumlah, waktu aktivitas dan juga waktu yang diperlukan untuk menyelesaikan perangkat ajar ini sehingga setiap sekolah bisa memanfaatkan perangkat ini secara maksimum. </a:t>
            </a:r>
            <a:endParaRPr/>
          </a:p>
          <a:p>
            <a:pPr indent="0" lvl="0" marL="0" rtl="0" algn="l">
              <a:spcBef>
                <a:spcPts val="120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d22faa7dde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d22faa7dde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d3a181fd9c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d3a181fd9c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d20d5bd77f_0_5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d20d5bd77f_0_5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d20d5bd77f_0_5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d20d5bd77f_0_5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d20d5bd77f_0_5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d20d5bd77f_0_5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d20d5bd77f_0_5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d20d5bd77f_0_5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@wina, kalo pake gambar itu, apa lu mau tambahin ke bagian selanjutnya apa aja itu scope 1,2 n 3? Itu bisa jg ditambahin sebgai 1 aktivitas? </a:t>
            </a:r>
            <a:endParaRPr/>
          </a:p>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d5f0c277b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d5f0c277b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d20d5bd77f_0_5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d20d5bd77f_0_5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d3a181fd9c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d3a181fd9c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d20d5bd77f_0_5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d20d5bd77f_0_5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d20d5bd77f_0_5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d20d5bd77f_0_5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d20d5bd77f_0_6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d20d5bd77f_0_6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d20d5bd77f_0_6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d20d5bd77f_0_6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d3a181fd9c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d3a181fd9c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d20d5bd77f_0_6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d20d5bd77f_0_6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d22faa7dd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d22faa7dd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d22faa7dde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6" name="Google Shape;256;gd22faa7dde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d22faa7dde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d22faa7dde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d22faa7dde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gd22faa7dde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gd22faa7dde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3" name="Google Shape;283;gd22faa7dde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d22faa7dde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d22faa7dde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gd22faa7dde_0_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0" name="Google Shape;300;gd22faa7dde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d22faa7dde_0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9" name="Google Shape;309;gd22faa7dde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d22faa7dde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1" name="Google Shape;321;gd22faa7dde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d22faa7dde_0_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d22faa7dde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d22faa7dde_0_2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d22faa7dde_0_2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d22faa7dde_0_2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8" name="Google Shape;348;gd22faa7dde_0_2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gd22faa7dde_0_2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6" name="Google Shape;356;gd22faa7dde_0_2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d22faa7dde_0_2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2" name="Google Shape;362;gd22faa7dde_0_2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gd22faa7dde_0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8" name="Google Shape;368;gd22faa7dde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gd5a9cf91ee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4" name="Google Shape;374;gd5a9cf91ee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gd5a9cf91ee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0" name="Google Shape;380;gd5a9cf91ee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gd5f0c277b2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5" name="Google Shape;385;gd5f0c277b2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grpSp>
        <p:nvGrpSpPr>
          <p:cNvPr id="10" name="Google Shape;10;p2"/>
          <p:cNvGrpSpPr/>
          <p:nvPr/>
        </p:nvGrpSpPr>
        <p:grpSpPr>
          <a:xfrm>
            <a:off x="4350279" y="2855377"/>
            <a:ext cx="443589" cy="105632"/>
            <a:chOff x="4137525" y="2915950"/>
            <a:chExt cx="869100" cy="207000"/>
          </a:xfrm>
        </p:grpSpPr>
        <p:sp>
          <p:nvSpPr>
            <p:cNvPr id="11" name="Google Shape;11;p2"/>
            <p:cNvSpPr/>
            <p:nvPr/>
          </p:nvSpPr>
          <p:spPr>
            <a:xfrm>
              <a:off x="446857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47996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41375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 name="Google Shape;14;p2"/>
          <p:cNvSpPr txBox="1"/>
          <p:nvPr>
            <p:ph type="ctrTitle"/>
          </p:nvPr>
        </p:nvSpPr>
        <p:spPr>
          <a:xfrm>
            <a:off x="671258" y="990800"/>
            <a:ext cx="7801500" cy="1730100"/>
          </a:xfrm>
          <a:prstGeom prst="rect">
            <a:avLst/>
          </a:prstGeom>
        </p:spPr>
        <p:txBody>
          <a:bodyPr anchorCtr="0" anchor="b" bIns="91425" lIns="91425" spcFirstLastPara="1" rIns="91425" wrap="square" tIns="91425">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5" name="Google Shape;15;p2"/>
          <p:cNvSpPr txBox="1"/>
          <p:nvPr>
            <p:ph idx="1" type="subTitle"/>
          </p:nvPr>
        </p:nvSpPr>
        <p:spPr>
          <a:xfrm>
            <a:off x="671250" y="3174876"/>
            <a:ext cx="78015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6" name="Google Shape;16;p2"/>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3"/>
          <p:cNvSpPr txBox="1"/>
          <p:nvPr>
            <p:ph type="title"/>
          </p:nvPr>
        </p:nvSpPr>
        <p:spPr>
          <a:xfrm>
            <a:off x="671250" y="2141250"/>
            <a:ext cx="7852200" cy="8610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9" name="Google Shape;19;p3"/>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sp>
        <p:nvSpPr>
          <p:cNvPr id="21" name="Google Shape;21;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2" name="Google Shape;22;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3" name="Google Shape;23;p4"/>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6" name="Google Shape;26;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7" name="Google Shape;27;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8" name="Google Shape;28;p5"/>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9" name="Shape 29"/>
        <p:cNvGrpSpPr/>
        <p:nvPr/>
      </p:nvGrpSpPr>
      <p:grpSpPr>
        <a:xfrm>
          <a:off x="0" y="0"/>
          <a:ext cx="0" cy="0"/>
          <a:chOff x="0" y="0"/>
          <a:chExt cx="0" cy="0"/>
        </a:xfrm>
      </p:grpSpPr>
      <p:sp>
        <p:nvSpPr>
          <p:cNvPr id="30" name="Google Shape;30;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1" name="Google Shape;31;p6"/>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2" name="Shape 32"/>
        <p:cNvGrpSpPr/>
        <p:nvPr/>
      </p:nvGrpSpPr>
      <p:grpSpPr>
        <a:xfrm>
          <a:off x="0" y="0"/>
          <a:ext cx="0" cy="0"/>
          <a:chOff x="0" y="0"/>
          <a:chExt cx="0" cy="0"/>
        </a:xfrm>
      </p:grpSpPr>
      <p:sp>
        <p:nvSpPr>
          <p:cNvPr id="33" name="Google Shape;33;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4" name="Google Shape;34;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5" name="Google Shape;35;p7"/>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lt2"/>
        </a:solidFill>
      </p:bgPr>
    </p:bg>
    <p:spTree>
      <p:nvGrpSpPr>
        <p:cNvPr id="36" name="Shape 36"/>
        <p:cNvGrpSpPr/>
        <p:nvPr/>
      </p:nvGrpSpPr>
      <p:grpSpPr>
        <a:xfrm>
          <a:off x="0" y="0"/>
          <a:ext cx="0" cy="0"/>
          <a:chOff x="0" y="0"/>
          <a:chExt cx="0" cy="0"/>
        </a:xfrm>
      </p:grpSpPr>
      <p:sp>
        <p:nvSpPr>
          <p:cNvPr id="37" name="Google Shape;37;p8"/>
          <p:cNvSpPr txBox="1"/>
          <p:nvPr>
            <p:ph type="title"/>
          </p:nvPr>
        </p:nvSpPr>
        <p:spPr>
          <a:xfrm>
            <a:off x="490250" y="526350"/>
            <a:ext cx="62271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38" name="Google Shape;38;p8"/>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9" name="Shape 39"/>
        <p:cNvGrpSpPr/>
        <p:nvPr/>
      </p:nvGrpSpPr>
      <p:grpSpPr>
        <a:xfrm>
          <a:off x="0" y="0"/>
          <a:ext cx="0" cy="0"/>
          <a:chOff x="0" y="0"/>
          <a:chExt cx="0" cy="0"/>
        </a:xfrm>
      </p:grpSpPr>
      <p:sp>
        <p:nvSpPr>
          <p:cNvPr id="40" name="Google Shape;40;p9"/>
          <p:cNvSpPr/>
          <p:nvPr/>
        </p:nvSpPr>
        <p:spPr>
          <a:xfrm>
            <a:off x="4572000" y="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1" name="Google Shape;41;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2" name="Google Shape;42;p9"/>
          <p:cNvSpPr txBox="1"/>
          <p:nvPr>
            <p:ph type="title"/>
          </p:nvPr>
        </p:nvSpPr>
        <p:spPr>
          <a:xfrm>
            <a:off x="265500" y="1081400"/>
            <a:ext cx="4045200" cy="1710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3" name="Google Shape;43;p9"/>
          <p:cNvSpPr txBox="1"/>
          <p:nvPr>
            <p:ph idx="1" type="subTitle"/>
          </p:nvPr>
        </p:nvSpPr>
        <p:spPr>
          <a:xfrm>
            <a:off x="265500" y="2845201"/>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dk1"/>
              </a:buClr>
              <a:buSzPts val="2100"/>
              <a:buNone/>
              <a:defRPr sz="2100">
                <a:solidFill>
                  <a:schemeClr val="dk1"/>
                </a:solidFill>
              </a:defRPr>
            </a:lvl1pPr>
            <a:lvl2pPr lvl="1" algn="ctr">
              <a:lnSpc>
                <a:spcPct val="100000"/>
              </a:lnSpc>
              <a:spcBef>
                <a:spcPts val="0"/>
              </a:spcBef>
              <a:spcAft>
                <a:spcPts val="0"/>
              </a:spcAft>
              <a:buClr>
                <a:schemeClr val="dk1"/>
              </a:buClr>
              <a:buSzPts val="2100"/>
              <a:buNone/>
              <a:defRPr sz="2100">
                <a:solidFill>
                  <a:schemeClr val="dk1"/>
                </a:solidFill>
              </a:defRPr>
            </a:lvl2pPr>
            <a:lvl3pPr lvl="2" algn="ctr">
              <a:lnSpc>
                <a:spcPct val="100000"/>
              </a:lnSpc>
              <a:spcBef>
                <a:spcPts val="0"/>
              </a:spcBef>
              <a:spcAft>
                <a:spcPts val="0"/>
              </a:spcAft>
              <a:buClr>
                <a:schemeClr val="dk1"/>
              </a:buClr>
              <a:buSzPts val="2100"/>
              <a:buNone/>
              <a:defRPr sz="2100">
                <a:solidFill>
                  <a:schemeClr val="dk1"/>
                </a:solidFill>
              </a:defRPr>
            </a:lvl3pPr>
            <a:lvl4pPr lvl="3" algn="ctr">
              <a:lnSpc>
                <a:spcPct val="100000"/>
              </a:lnSpc>
              <a:spcBef>
                <a:spcPts val="0"/>
              </a:spcBef>
              <a:spcAft>
                <a:spcPts val="0"/>
              </a:spcAft>
              <a:buClr>
                <a:schemeClr val="dk1"/>
              </a:buClr>
              <a:buSzPts val="2100"/>
              <a:buNone/>
              <a:defRPr sz="2100">
                <a:solidFill>
                  <a:schemeClr val="dk1"/>
                </a:solidFill>
              </a:defRPr>
            </a:lvl4pPr>
            <a:lvl5pPr lvl="4" algn="ctr">
              <a:lnSpc>
                <a:spcPct val="100000"/>
              </a:lnSpc>
              <a:spcBef>
                <a:spcPts val="0"/>
              </a:spcBef>
              <a:spcAft>
                <a:spcPts val="0"/>
              </a:spcAft>
              <a:buClr>
                <a:schemeClr val="dk1"/>
              </a:buClr>
              <a:buSzPts val="2100"/>
              <a:buNone/>
              <a:defRPr sz="2100">
                <a:solidFill>
                  <a:schemeClr val="dk1"/>
                </a:solidFill>
              </a:defRPr>
            </a:lvl5pPr>
            <a:lvl6pPr lvl="5" algn="ctr">
              <a:lnSpc>
                <a:spcPct val="100000"/>
              </a:lnSpc>
              <a:spcBef>
                <a:spcPts val="0"/>
              </a:spcBef>
              <a:spcAft>
                <a:spcPts val="0"/>
              </a:spcAft>
              <a:buClr>
                <a:schemeClr val="dk1"/>
              </a:buClr>
              <a:buSzPts val="2100"/>
              <a:buNone/>
              <a:defRPr sz="2100">
                <a:solidFill>
                  <a:schemeClr val="dk1"/>
                </a:solidFill>
              </a:defRPr>
            </a:lvl6pPr>
            <a:lvl7pPr lvl="6" algn="ctr">
              <a:lnSpc>
                <a:spcPct val="100000"/>
              </a:lnSpc>
              <a:spcBef>
                <a:spcPts val="0"/>
              </a:spcBef>
              <a:spcAft>
                <a:spcPts val="0"/>
              </a:spcAft>
              <a:buClr>
                <a:schemeClr val="dk1"/>
              </a:buClr>
              <a:buSzPts val="2100"/>
              <a:buNone/>
              <a:defRPr sz="2100">
                <a:solidFill>
                  <a:schemeClr val="dk1"/>
                </a:solidFill>
              </a:defRPr>
            </a:lvl7pPr>
            <a:lvl8pPr lvl="7" algn="ctr">
              <a:lnSpc>
                <a:spcPct val="100000"/>
              </a:lnSpc>
              <a:spcBef>
                <a:spcPts val="0"/>
              </a:spcBef>
              <a:spcAft>
                <a:spcPts val="0"/>
              </a:spcAft>
              <a:buClr>
                <a:schemeClr val="dk1"/>
              </a:buClr>
              <a:buSzPts val="2100"/>
              <a:buNone/>
              <a:defRPr sz="2100">
                <a:solidFill>
                  <a:schemeClr val="dk1"/>
                </a:solidFill>
              </a:defRPr>
            </a:lvl8pPr>
            <a:lvl9pPr lvl="8" algn="ctr">
              <a:lnSpc>
                <a:spcPct val="100000"/>
              </a:lnSpc>
              <a:spcBef>
                <a:spcPts val="0"/>
              </a:spcBef>
              <a:spcAft>
                <a:spcPts val="0"/>
              </a:spcAft>
              <a:buClr>
                <a:schemeClr val="dk1"/>
              </a:buClr>
              <a:buSzPts val="2100"/>
              <a:buNone/>
              <a:defRPr sz="2100">
                <a:solidFill>
                  <a:schemeClr val="dk1"/>
                </a:solidFill>
              </a:defRPr>
            </a:lvl9pPr>
          </a:lstStyle>
          <a:p/>
        </p:txBody>
      </p:sp>
      <p:sp>
        <p:nvSpPr>
          <p:cNvPr id="44" name="Google Shape;44;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45" name="Google Shape;45;p9"/>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6" name="Shape 46"/>
        <p:cNvGrpSpPr/>
        <p:nvPr/>
      </p:nvGrpSpPr>
      <p:grpSpPr>
        <a:xfrm>
          <a:off x="0" y="0"/>
          <a:ext cx="0" cy="0"/>
          <a:chOff x="0" y="0"/>
          <a:chExt cx="0" cy="0"/>
        </a:xfrm>
      </p:grpSpPr>
      <p:sp>
        <p:nvSpPr>
          <p:cNvPr id="47" name="Google Shape;47;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dk1"/>
              </a:buClr>
              <a:buSzPts val="2100"/>
              <a:buFont typeface="Oswald"/>
              <a:buNone/>
              <a:defRPr sz="2100">
                <a:solidFill>
                  <a:schemeClr val="dk1"/>
                </a:solidFill>
                <a:latin typeface="Oswald"/>
                <a:ea typeface="Oswald"/>
                <a:cs typeface="Oswald"/>
                <a:sym typeface="Oswald"/>
              </a:defRPr>
            </a:lvl1pPr>
          </a:lstStyle>
          <a:p/>
        </p:txBody>
      </p:sp>
      <p:sp>
        <p:nvSpPr>
          <p:cNvPr id="48" name="Google Shape;48;p10"/>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9" name="Shape 49"/>
        <p:cNvGrpSpPr/>
        <p:nvPr/>
      </p:nvGrpSpPr>
      <p:grpSpPr>
        <a:xfrm>
          <a:off x="0" y="0"/>
          <a:ext cx="0" cy="0"/>
          <a:chOff x="0" y="0"/>
          <a:chExt cx="0" cy="0"/>
        </a:xfrm>
      </p:grpSpPr>
      <p:sp>
        <p:nvSpPr>
          <p:cNvPr id="50" name="Google Shape;50;p11"/>
          <p:cNvSpPr txBox="1"/>
          <p:nvPr>
            <p:ph hasCustomPrompt="1" type="title"/>
          </p:nvPr>
        </p:nvSpPr>
        <p:spPr>
          <a:xfrm>
            <a:off x="311700" y="1255275"/>
            <a:ext cx="8520600" cy="18906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p:nvPr>
            <p:ph idx="1" type="body"/>
          </p:nvPr>
        </p:nvSpPr>
        <p:spPr>
          <a:xfrm>
            <a:off x="311700" y="32284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52" name="Google Shape;52;p11"/>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lat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1pPr>
            <a:lvl2pPr lvl="1">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2pPr>
            <a:lvl3pPr lvl="2">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3pPr>
            <a:lvl4pPr lvl="3">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4pPr>
            <a:lvl5pPr lvl="4">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5pPr>
            <a:lvl6pPr lvl="5">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6pPr>
            <a:lvl7pPr lvl="6">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7pPr>
            <a:lvl8pPr lvl="7">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8pPr>
            <a:lvl9pPr lvl="8">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accent3"/>
              </a:buClr>
              <a:buSzPts val="1800"/>
              <a:buFont typeface="Average"/>
              <a:buChar char="●"/>
              <a:defRPr sz="1800">
                <a:solidFill>
                  <a:schemeClr val="accent3"/>
                </a:solidFill>
                <a:latin typeface="Average"/>
                <a:ea typeface="Average"/>
                <a:cs typeface="Average"/>
                <a:sym typeface="Average"/>
              </a:defRPr>
            </a:lvl1pPr>
            <a:lvl2pPr indent="-317500" lvl="1" marL="9144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2pPr>
            <a:lvl3pPr indent="-317500" lvl="2" marL="13716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3pPr>
            <a:lvl4pPr indent="-317500" lvl="3" marL="18288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4pPr>
            <a:lvl5pPr indent="-317500" lvl="4" marL="22860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5pPr>
            <a:lvl6pPr indent="-317500" lvl="5" marL="27432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6pPr>
            <a:lvl7pPr indent="-317500" lvl="6" marL="32004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7pPr>
            <a:lvl8pPr indent="-317500" lvl="7" marL="36576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8pPr>
            <a:lvl9pPr indent="-317500" lvl="8" marL="41148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9pPr>
          </a:lstStyle>
          <a:p/>
        </p:txBody>
      </p:sp>
      <p:sp>
        <p:nvSpPr>
          <p:cNvPr id="8" name="Google Shape;8;p1"/>
          <p:cNvSpPr txBox="1"/>
          <p:nvPr>
            <p:ph idx="12" type="sldNum"/>
          </p:nvPr>
        </p:nvSpPr>
        <p:spPr>
          <a:xfrm>
            <a:off x="8490250" y="4681009"/>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accent3"/>
                </a:solidFill>
                <a:latin typeface="Average"/>
                <a:ea typeface="Average"/>
                <a:cs typeface="Average"/>
                <a:sym typeface="Average"/>
              </a:defRPr>
            </a:lvl1pPr>
            <a:lvl2pPr lvl="1" algn="r">
              <a:buNone/>
              <a:defRPr sz="1000">
                <a:solidFill>
                  <a:schemeClr val="accent3"/>
                </a:solidFill>
                <a:latin typeface="Average"/>
                <a:ea typeface="Average"/>
                <a:cs typeface="Average"/>
                <a:sym typeface="Average"/>
              </a:defRPr>
            </a:lvl2pPr>
            <a:lvl3pPr lvl="2" algn="r">
              <a:buNone/>
              <a:defRPr sz="1000">
                <a:solidFill>
                  <a:schemeClr val="accent3"/>
                </a:solidFill>
                <a:latin typeface="Average"/>
                <a:ea typeface="Average"/>
                <a:cs typeface="Average"/>
                <a:sym typeface="Average"/>
              </a:defRPr>
            </a:lvl3pPr>
            <a:lvl4pPr lvl="3" algn="r">
              <a:buNone/>
              <a:defRPr sz="1000">
                <a:solidFill>
                  <a:schemeClr val="accent3"/>
                </a:solidFill>
                <a:latin typeface="Average"/>
                <a:ea typeface="Average"/>
                <a:cs typeface="Average"/>
                <a:sym typeface="Average"/>
              </a:defRPr>
            </a:lvl4pPr>
            <a:lvl5pPr lvl="4" algn="r">
              <a:buNone/>
              <a:defRPr sz="1000">
                <a:solidFill>
                  <a:schemeClr val="accent3"/>
                </a:solidFill>
                <a:latin typeface="Average"/>
                <a:ea typeface="Average"/>
                <a:cs typeface="Average"/>
                <a:sym typeface="Average"/>
              </a:defRPr>
            </a:lvl5pPr>
            <a:lvl6pPr lvl="5" algn="r">
              <a:buNone/>
              <a:defRPr sz="1000">
                <a:solidFill>
                  <a:schemeClr val="accent3"/>
                </a:solidFill>
                <a:latin typeface="Average"/>
                <a:ea typeface="Average"/>
                <a:cs typeface="Average"/>
                <a:sym typeface="Average"/>
              </a:defRPr>
            </a:lvl6pPr>
            <a:lvl7pPr lvl="6" algn="r">
              <a:buNone/>
              <a:defRPr sz="1000">
                <a:solidFill>
                  <a:schemeClr val="accent3"/>
                </a:solidFill>
                <a:latin typeface="Average"/>
                <a:ea typeface="Average"/>
                <a:cs typeface="Average"/>
                <a:sym typeface="Average"/>
              </a:defRPr>
            </a:lvl7pPr>
            <a:lvl8pPr lvl="7" algn="r">
              <a:buNone/>
              <a:defRPr sz="1000">
                <a:solidFill>
                  <a:schemeClr val="accent3"/>
                </a:solidFill>
                <a:latin typeface="Average"/>
                <a:ea typeface="Average"/>
                <a:cs typeface="Average"/>
                <a:sym typeface="Average"/>
              </a:defRPr>
            </a:lvl8pPr>
            <a:lvl9pPr lvl="8" algn="r">
              <a:buNone/>
              <a:defRPr sz="1000">
                <a:solidFill>
                  <a:schemeClr val="accent3"/>
                </a:solidFill>
                <a:latin typeface="Average"/>
                <a:ea typeface="Average"/>
                <a:cs typeface="Average"/>
                <a:sym typeface="Average"/>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1.jpg"/><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 Id="rId3" Type="http://schemas.openxmlformats.org/officeDocument/2006/relationships/image" Target="../media/image1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 Id="rId3" Type="http://schemas.openxmlformats.org/officeDocument/2006/relationships/hyperlink" Target="https://www.kompas.com/tag/dampak-perubahan-iklim" TargetMode="External"/><Relationship Id="rId4" Type="http://schemas.openxmlformats.org/officeDocument/2006/relationships/hyperlink" Target="https://www.dw.com/id/menyorot-ancaman-perubahan-iklim-di-tengah-pandemi/a-55091002" TargetMode="External"/><Relationship Id="rId5" Type="http://schemas.openxmlformats.org/officeDocument/2006/relationships/hyperlink" Target="https://teknologi.bisnis.com/read/20201027/84/1310532/indonesia-alami-perubahan-iklim-ekstrem-di-september-2020#:~:text=10%2F2020" TargetMode="External"/><Relationship Id="rId6" Type="http://schemas.openxmlformats.org/officeDocument/2006/relationships/hyperlink" Target="https://www.cnnindonesia.com/teknologi/20201022163018-199-561642/bmkg-ungkap-masa-masa-kritis-perubahan-iklim-dunia"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3.xml"/><Relationship Id="rId3" Type="http://schemas.openxmlformats.org/officeDocument/2006/relationships/hyperlink" Target="https://dlhk.jogjaprov.go.id/mengenal-lebih-dekat-gas-rumah-kaca" TargetMode="External"/><Relationship Id="rId4" Type="http://schemas.openxmlformats.org/officeDocument/2006/relationships/hyperlink" Target="https://www.studiobelajar.com/efek-rumah-kaca/" TargetMode="External"/><Relationship Id="rId5" Type="http://schemas.openxmlformats.org/officeDocument/2006/relationships/hyperlink" Target="https://www.kompas.com/skola/read/2019/12/06/155959869/6-gas-rumah-kaca?page=all" TargetMode="External"/><Relationship Id="rId6" Type="http://schemas.openxmlformats.org/officeDocument/2006/relationships/hyperlink" Target="https://kumparan.com/berita-update/efek-rumah-kaca-inilah-6-gas-penyebab-global-warming-1uiovmLUuKn#:~:text=Gas%20rumah%20kaca%20memang%20dituding%20sebagai%20penyebab%20dari%20perubahan%20iklim.&amp;text=Gas%20rumah%20kaca%20juga%20berfungsi,bisa%20membuat%20bumi%20terlalu%20panas"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4.xml"/><Relationship Id="rId3" Type="http://schemas.openxmlformats.org/officeDocument/2006/relationships/hyperlink" Target="https://zerowaste.id/knowledge/apa-itu-jejak-karbon/" TargetMode="External"/><Relationship Id="rId4" Type="http://schemas.openxmlformats.org/officeDocument/2006/relationships/hyperlink" Target="https://klasika.kompas.id/baca/apa-itu-jejak-karbon-mengapa-perlu-mengurangi/" TargetMode="External"/><Relationship Id="rId5" Type="http://schemas.openxmlformats.org/officeDocument/2006/relationships/image" Target="../media/image4.jpg"/><Relationship Id="rId6" Type="http://schemas.openxmlformats.org/officeDocument/2006/relationships/hyperlink" Target="https://evrinasp.com/beliyangbaik-untuk-bumi-yang-lestari/jejak-karbon/"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6.xml"/><Relationship Id="rId3" Type="http://schemas.openxmlformats.org/officeDocument/2006/relationships/hyperlink" Target="https://www.dw.com/id/kebijakan-emisi-nol-karbon-cegah-ancaman-perubahan-iklim/a-57266817" TargetMode="External"/><Relationship Id="rId4" Type="http://schemas.openxmlformats.org/officeDocument/2006/relationships/hyperlink" Target="https://www.bbc.com/indonesia/majalah-46591036" TargetMode="External"/><Relationship Id="rId5" Type="http://schemas.openxmlformats.org/officeDocument/2006/relationships/hyperlink" Target="https://energyeducation.ca/encyclopedia/CO2_footprint#:~:text=The%20major%20contributors%20to%20carbon,one%20of%20the%20biggest%20contributors"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7.xml"/><Relationship Id="rId3" Type="http://schemas.openxmlformats.org/officeDocument/2006/relationships/image" Target="../media/image17.png"/><Relationship Id="rId4" Type="http://schemas.openxmlformats.org/officeDocument/2006/relationships/hyperlink" Target="http://www.news.uct.ac.za/article/-2020-04-22-uct-carbon-footprint-report-2018" TargetMode="External"/><Relationship Id="rId5" Type="http://schemas.openxmlformats.org/officeDocument/2006/relationships/hyperlink" Target="https://compareyourfootprint.com/difference-scope-1-2-3-emissions/" TargetMode="External"/><Relationship Id="rId6" Type="http://schemas.openxmlformats.org/officeDocument/2006/relationships/hyperlink" Target="https://www.news.uct.ac.za/article/-2020-04-22-uct-carbon-footprint-report-2018"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hyperlink" Target="https://whatsyourimpact.org/infographics/causes-increases-co2-emissions" TargetMode="External"/><Relationship Id="rId5" Type="http://schemas.openxmlformats.org/officeDocument/2006/relationships/hyperlink" Target="https://sustaination.id/dampak-jejak-karbon-yang-kita-hasilkan-selama-ini/" TargetMode="External"/><Relationship Id="rId6" Type="http://schemas.openxmlformats.org/officeDocument/2006/relationships/hyperlink" Target="https://www.dw.com/id/cara-kurangi-jejak-karbon-saat-streaming-video-dan-game/a-54882336" TargetMode="External"/><Relationship Id="rId7" Type="http://schemas.openxmlformats.org/officeDocument/2006/relationships/hyperlink" Target="https://www.kompas.com/sains/read/2020/05/03/120200623/dampak-perubahan-iklim-pulau-kecil-di-indonesia-terancam-tenggelam?page=all"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9.xml"/><Relationship Id="rId3" Type="http://schemas.openxmlformats.org/officeDocument/2006/relationships/image" Target="../media/image6.png"/><Relationship Id="rId4" Type="http://schemas.openxmlformats.org/officeDocument/2006/relationships/hyperlink" Target="http://ditjenppi.menlhk.go.id/kcpi/index.php/video/119-mengenal-perubahan-iklim" TargetMode="External"/><Relationship Id="rId5" Type="http://schemas.openxmlformats.org/officeDocument/2006/relationships/hyperlink" Target="https://www.youtube.com/watch?v=29jyaPIWzFI" TargetMode="External"/><Relationship Id="rId6" Type="http://schemas.openxmlformats.org/officeDocument/2006/relationships/hyperlink" Target="https://www.youtube.com/watch?v=DAduf5SzmTs" TargetMode="External"/><Relationship Id="rId7" Type="http://schemas.openxmlformats.org/officeDocument/2006/relationships/image" Target="../media/image8.jpg"/><Relationship Id="rId8" Type="http://schemas.openxmlformats.org/officeDocument/2006/relationships/hyperlink" Target="https://www.thenation.com/article/archive/how-climate-change-will-transform-work/"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0.xml"/><Relationship Id="rId3" Type="http://schemas.openxmlformats.org/officeDocument/2006/relationships/hyperlink" Target="https://youtu.be/tJ2Utsg6Uqg" TargetMode="External"/><Relationship Id="rId4" Type="http://schemas.openxmlformats.org/officeDocument/2006/relationships/hyperlink" Target="https://www.youtube.com/watch?v=8S1f5E_JTkM" TargetMode="External"/><Relationship Id="rId5" Type="http://schemas.openxmlformats.org/officeDocument/2006/relationships/hyperlink" Target="https://www.youtube.com/watch?v=-AEFC3iXIJc" TargetMode="External"/><Relationship Id="rId6" Type="http://schemas.openxmlformats.org/officeDocument/2006/relationships/hyperlink" Target="https://www.youtube.com/watch?v=MrdwbX-SkYk" TargetMode="External"/><Relationship Id="rId7" Type="http://schemas.openxmlformats.org/officeDocument/2006/relationships/hyperlink" Target="https://www.youtube.com/watch?v=p0IIvie51dU" TargetMode="External"/><Relationship Id="rId8" Type="http://schemas.openxmlformats.org/officeDocument/2006/relationships/image" Target="../media/image3.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1.xml"/><Relationship Id="rId3" Type="http://schemas.openxmlformats.org/officeDocument/2006/relationships/image" Target="../media/image2.png"/><Relationship Id="rId4" Type="http://schemas.openxmlformats.org/officeDocument/2006/relationships/hyperlink" Target="https://sustainabletravel.org/how-carbon-offsets-work/" TargetMode="External"/><Relationship Id="rId5" Type="http://schemas.openxmlformats.org/officeDocument/2006/relationships/hyperlink" Target="https://sustaination.id/6-tips-mengurangi-emisi-karbon-dalam-aktivitasmu/" TargetMode="External"/><Relationship Id="rId6" Type="http://schemas.openxmlformats.org/officeDocument/2006/relationships/hyperlink" Target="https://www.cleanomic.co.id/post/5-cara-mengurangi-jejak-karbon-makanan-kita"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3.xml"/><Relationship Id="rId3" Type="http://schemas.openxmlformats.org/officeDocument/2006/relationships/hyperlink" Target="https://m.benihbaik.com/campaign/donasi-jejak-karbon" TargetMode="External"/><Relationship Id="rId4" Type="http://schemas.openxmlformats.org/officeDocument/2006/relationships/hyperlink" Target="https://www.carbonfootprint.com/calculator.aspx" TargetMode="External"/><Relationship Id="rId5" Type="http://schemas.openxmlformats.org/officeDocument/2006/relationships/hyperlink" Target="https://footprint.wwf.org.uk/#/" TargetMode="External"/><Relationship Id="rId6" Type="http://schemas.openxmlformats.org/officeDocument/2006/relationships/hyperlink" Target="https://www.conservation.org/carbon-footprint-calculator"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4.xml"/><Relationship Id="rId3" Type="http://schemas.openxmlformats.org/officeDocument/2006/relationships/image" Target="../media/image10.jpg"/><Relationship Id="rId4" Type="http://schemas.openxmlformats.org/officeDocument/2006/relationships/image" Target="../media/image2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5.xml"/><Relationship Id="rId3" Type="http://schemas.openxmlformats.org/officeDocument/2006/relationships/image" Target="../media/image16.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 Id="rId3" Type="http://schemas.openxmlformats.org/officeDocument/2006/relationships/image" Target="../media/image1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 Id="rId3" Type="http://schemas.openxmlformats.org/officeDocument/2006/relationships/image" Target="../media/image1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9.xml"/><Relationship Id="rId3" Type="http://schemas.openxmlformats.org/officeDocument/2006/relationships/hyperlink" Target="http://www.co2shoe.eu/en/downloads/poster-questionnaires/65-questionnaire-carbon-footprint/file" TargetMode="External"/><Relationship Id="rId4" Type="http://schemas.openxmlformats.org/officeDocument/2006/relationships/hyperlink" Target="https://www.chicagobotanic.org/downloads/nasa/Unit_4_Grades_10-12_Activity_4.2_CalculatingYourCarbonFootprint.pdf"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1.xml"/><Relationship Id="rId3" Type="http://schemas.openxmlformats.org/officeDocument/2006/relationships/image" Target="../media/image14.jpg"/><Relationship Id="rId4" Type="http://schemas.openxmlformats.org/officeDocument/2006/relationships/hyperlink" Target="https://inet.detik.com/cyberlife/d-5177706/peduli-lingkungan-jadi-mudah-gojek-luncurkan-fitur-carbon-offset" TargetMode="External"/><Relationship Id="rId5" Type="http://schemas.openxmlformats.org/officeDocument/2006/relationships/hyperlink" Target="https://www.beritasatu.com/ekonomi/388597/garuda-indonesia-tanam-50-ribu-bibit-mangrove-di-belitung" TargetMode="External"/><Relationship Id="rId6" Type="http://schemas.openxmlformats.org/officeDocument/2006/relationships/image" Target="../media/image13.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2.xml"/><Relationship Id="rId3" Type="http://schemas.openxmlformats.org/officeDocument/2006/relationships/image" Target="../media/image9.jpg"/><Relationship Id="rId4" Type="http://schemas.openxmlformats.org/officeDocument/2006/relationships/hyperlink" Target="https://cermatmatematika.web.app/pohon-faktor-dari-500.html"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3.xml"/><Relationship Id="rId3" Type="http://schemas.openxmlformats.org/officeDocument/2006/relationships/image" Target="../media/image20.jpg"/><Relationship Id="rId4" Type="http://schemas.openxmlformats.org/officeDocument/2006/relationships/image" Target="../media/image22.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0.xml"/><Relationship Id="rId3" Type="http://schemas.openxmlformats.org/officeDocument/2006/relationships/hyperlink" Target="https://www.wwf.org.uk/get-involved/schools/school-campaigns/shaping-our-future" TargetMode="External"/><Relationship Id="rId4" Type="http://schemas.openxmlformats.org/officeDocument/2006/relationships/hyperlink" Target="https://www.wwf.org.uk/sites/default/files/2019-12/WWF_KS3_Lesson1_Teacher_Notes_Worksheets_0.pdf" TargetMode="External"/><Relationship Id="rId11" Type="http://schemas.openxmlformats.org/officeDocument/2006/relationships/hyperlink" Target="https://a.s.kqed.net/pdf/education/educators/esl/ecolit-carbonfootprint.pdf" TargetMode="External"/><Relationship Id="rId10" Type="http://schemas.openxmlformats.org/officeDocument/2006/relationships/hyperlink" Target="https://c2es.org/site/assets/uploads/2017/03/misconceptions-realities-climate-science-06-2012.pdf" TargetMode="External"/><Relationship Id="rId12" Type="http://schemas.openxmlformats.org/officeDocument/2006/relationships/hyperlink" Target="https://www.lanzatech.com/wp-content/uploads/2015/07/Lesson-Plan-Aged-7-12.pdf" TargetMode="External"/><Relationship Id="rId9" Type="http://schemas.openxmlformats.org/officeDocument/2006/relationships/hyperlink" Target="https://files.eric.ed.gov/fulltext/ED506289.pdf" TargetMode="External"/><Relationship Id="rId5" Type="http://schemas.openxmlformats.org/officeDocument/2006/relationships/hyperlink" Target="https://www.wwf.org.uk/sites/default/files/2019-12/WWF_ClimateChallenge_Overview.pdf" TargetMode="External"/><Relationship Id="rId6" Type="http://schemas.openxmlformats.org/officeDocument/2006/relationships/hyperlink" Target="https://www.wwf.org.uk/sites/default/files/2020-10/Curriculum_Climate_Action_Project%202020.pdf" TargetMode="External"/><Relationship Id="rId7" Type="http://schemas.openxmlformats.org/officeDocument/2006/relationships/hyperlink" Target="https://www.chicagobotanic.org/downloads/nasa/Unit_4_Grades_10-12_Activity_4.2_CalculatingYourCarbonFootprint.pdf" TargetMode="External"/><Relationship Id="rId8" Type="http://schemas.openxmlformats.org/officeDocument/2006/relationships/hyperlink" Target="https://kbbi.web.id/"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1.xml"/><Relationship Id="rId3"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F5B03"/>
        </a:solidFill>
      </p:bgPr>
    </p:bg>
    <p:spTree>
      <p:nvGrpSpPr>
        <p:cNvPr id="58" name="Shape 58"/>
        <p:cNvGrpSpPr/>
        <p:nvPr/>
      </p:nvGrpSpPr>
      <p:grpSpPr>
        <a:xfrm>
          <a:off x="0" y="0"/>
          <a:ext cx="0" cy="0"/>
          <a:chOff x="0" y="0"/>
          <a:chExt cx="0" cy="0"/>
        </a:xfrm>
      </p:grpSpPr>
      <p:sp>
        <p:nvSpPr>
          <p:cNvPr id="59" name="Google Shape;59;p13"/>
          <p:cNvSpPr txBox="1"/>
          <p:nvPr>
            <p:ph type="ctrTitle"/>
          </p:nvPr>
        </p:nvSpPr>
        <p:spPr>
          <a:xfrm>
            <a:off x="612825" y="1289425"/>
            <a:ext cx="7801500" cy="14481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b="1" lang="en" sz="5022"/>
              <a:t>Jejak Karbon, Jejak Kita di Bumi</a:t>
            </a:r>
            <a:endParaRPr b="1" sz="5022"/>
          </a:p>
        </p:txBody>
      </p:sp>
      <p:sp>
        <p:nvSpPr>
          <p:cNvPr id="60" name="Google Shape;60;p13"/>
          <p:cNvSpPr txBox="1"/>
          <p:nvPr>
            <p:ph idx="1" type="subTitle"/>
          </p:nvPr>
        </p:nvSpPr>
        <p:spPr>
          <a:xfrm>
            <a:off x="671250" y="3174874"/>
            <a:ext cx="7801500" cy="1448100"/>
          </a:xfrm>
          <a:prstGeom prst="rect">
            <a:avLst/>
          </a:prstGeom>
        </p:spPr>
        <p:txBody>
          <a:bodyPr anchorCtr="0" anchor="t" bIns="91425" lIns="91425" spcFirstLastPara="1" rIns="91425" wrap="square" tIns="91425">
            <a:noAutofit/>
          </a:bodyPr>
          <a:lstStyle/>
          <a:p>
            <a:pPr indent="0" lvl="0" marL="0" rtl="0" algn="ctr">
              <a:lnSpc>
                <a:spcPct val="95000"/>
              </a:lnSpc>
              <a:spcBef>
                <a:spcPts val="300"/>
              </a:spcBef>
              <a:spcAft>
                <a:spcPts val="0"/>
              </a:spcAft>
              <a:buSzPts val="523"/>
              <a:buNone/>
            </a:pPr>
            <a:r>
              <a:rPr lang="en" sz="1800">
                <a:solidFill>
                  <a:srgbClr val="D0E0E3"/>
                </a:solidFill>
                <a:latin typeface="Arial"/>
                <a:ea typeface="Arial"/>
                <a:cs typeface="Arial"/>
                <a:sym typeface="Arial"/>
              </a:rPr>
              <a:t>Panduan Projek Penguatan Profil Pelajar Pancasila</a:t>
            </a:r>
            <a:endParaRPr sz="1800">
              <a:solidFill>
                <a:srgbClr val="D0E0E3"/>
              </a:solidFill>
              <a:latin typeface="Arial"/>
              <a:ea typeface="Arial"/>
              <a:cs typeface="Arial"/>
              <a:sym typeface="Arial"/>
            </a:endParaRPr>
          </a:p>
          <a:p>
            <a:pPr indent="0" lvl="0" marL="0" rtl="0" algn="ctr">
              <a:lnSpc>
                <a:spcPct val="95000"/>
              </a:lnSpc>
              <a:spcBef>
                <a:spcPts val="300"/>
              </a:spcBef>
              <a:spcAft>
                <a:spcPts val="0"/>
              </a:spcAft>
              <a:buSzPts val="523"/>
              <a:buNone/>
            </a:pPr>
            <a:r>
              <a:rPr lang="en" sz="1800">
                <a:solidFill>
                  <a:srgbClr val="D0E0E3"/>
                </a:solidFill>
                <a:latin typeface="Arial"/>
                <a:ea typeface="Arial"/>
                <a:cs typeface="Arial"/>
                <a:sym typeface="Arial"/>
              </a:rPr>
              <a:t>Bagi Guru SMA (FASE E)</a:t>
            </a:r>
            <a:endParaRPr sz="1800">
              <a:solidFill>
                <a:srgbClr val="D0E0E3"/>
              </a:solidFill>
              <a:latin typeface="Arial"/>
              <a:ea typeface="Arial"/>
              <a:cs typeface="Arial"/>
              <a:sym typeface="Arial"/>
            </a:endParaRPr>
          </a:p>
          <a:p>
            <a:pPr indent="0" lvl="0" marL="0" rtl="0" algn="ctr">
              <a:lnSpc>
                <a:spcPct val="95000"/>
              </a:lnSpc>
              <a:spcBef>
                <a:spcPts val="300"/>
              </a:spcBef>
              <a:spcAft>
                <a:spcPts val="0"/>
              </a:spcAft>
              <a:buSzPts val="523"/>
              <a:buNone/>
            </a:pPr>
            <a:r>
              <a:rPr lang="en" sz="1800">
                <a:solidFill>
                  <a:srgbClr val="D0E0E3"/>
                </a:solidFill>
                <a:latin typeface="Arial"/>
                <a:ea typeface="Arial"/>
                <a:cs typeface="Arial"/>
                <a:sym typeface="Arial"/>
              </a:rPr>
              <a:t>Tema: Gaya Hidup Berkelanjutan</a:t>
            </a:r>
            <a:endParaRPr sz="1800">
              <a:solidFill>
                <a:srgbClr val="D0E0E3"/>
              </a:solidFill>
              <a:latin typeface="Arial"/>
              <a:ea typeface="Arial"/>
              <a:cs typeface="Arial"/>
              <a:sym typeface="Arial"/>
            </a:endParaRPr>
          </a:p>
          <a:p>
            <a:pPr indent="0" lvl="0" marL="0" rtl="0" algn="ctr">
              <a:lnSpc>
                <a:spcPct val="95000"/>
              </a:lnSpc>
              <a:spcBef>
                <a:spcPts val="300"/>
              </a:spcBef>
              <a:spcAft>
                <a:spcPts val="0"/>
              </a:spcAft>
              <a:buSzPts val="523"/>
              <a:buNone/>
            </a:pPr>
            <a:r>
              <a:rPr lang="en" sz="1800">
                <a:solidFill>
                  <a:srgbClr val="D0E0E3"/>
                </a:solidFill>
                <a:latin typeface="Arial"/>
                <a:ea typeface="Arial"/>
                <a:cs typeface="Arial"/>
                <a:sym typeface="Arial"/>
              </a:rPr>
              <a:t>Oleh: Wina</a:t>
            </a:r>
            <a:endParaRPr sz="1800">
              <a:solidFill>
                <a:srgbClr val="D0E0E3"/>
              </a:solidFill>
              <a:latin typeface="Arial"/>
              <a:ea typeface="Arial"/>
              <a:cs typeface="Arial"/>
              <a:sym typeface="Arial"/>
            </a:endParaRPr>
          </a:p>
          <a:p>
            <a:pPr indent="0" lvl="0" marL="0" rtl="0" algn="ctr">
              <a:lnSpc>
                <a:spcPct val="80000"/>
              </a:lnSpc>
              <a:spcBef>
                <a:spcPts val="0"/>
              </a:spcBef>
              <a:spcAft>
                <a:spcPts val="0"/>
              </a:spcAft>
              <a:buSzPts val="523"/>
              <a:buNone/>
            </a:pPr>
            <a:r>
              <a:t/>
            </a:r>
            <a:endParaRPr sz="1800">
              <a:solidFill>
                <a:srgbClr val="D0E0E3"/>
              </a:solidFill>
            </a:endParaRPr>
          </a:p>
        </p:txBody>
      </p:sp>
      <p:pic>
        <p:nvPicPr>
          <p:cNvPr id="61" name="Google Shape;61;p13"/>
          <p:cNvPicPr preferRelativeResize="0"/>
          <p:nvPr/>
        </p:nvPicPr>
        <p:blipFill>
          <a:blip r:embed="rId3">
            <a:alphaModFix/>
          </a:blip>
          <a:stretch>
            <a:fillRect/>
          </a:stretch>
        </p:blipFill>
        <p:spPr>
          <a:xfrm>
            <a:off x="2076100" y="289450"/>
            <a:ext cx="4533900" cy="45148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4"/>
          <p:cNvSpPr txBox="1"/>
          <p:nvPr>
            <p:ph type="title"/>
          </p:nvPr>
        </p:nvSpPr>
        <p:spPr>
          <a:xfrm>
            <a:off x="185450" y="526350"/>
            <a:ext cx="6221100" cy="4524900"/>
          </a:xfrm>
          <a:prstGeom prst="rect">
            <a:avLst/>
          </a:prstGeom>
        </p:spPr>
        <p:txBody>
          <a:bodyPr anchorCtr="0" anchor="ctr" bIns="91425" lIns="91425" spcFirstLastPara="1" rIns="91425" wrap="square" tIns="91425">
            <a:normAutofit fontScale="90000"/>
          </a:bodyPr>
          <a:lstStyle/>
          <a:p>
            <a:pPr indent="457200" lvl="0" marL="0" rtl="0" algn="just">
              <a:spcBef>
                <a:spcPts val="0"/>
              </a:spcBef>
              <a:spcAft>
                <a:spcPts val="0"/>
              </a:spcAft>
              <a:buNone/>
            </a:pPr>
            <a:r>
              <a:rPr lang="en" sz="1211">
                <a:solidFill>
                  <a:srgbClr val="000000"/>
                </a:solidFill>
                <a:latin typeface="Arial"/>
                <a:ea typeface="Arial"/>
                <a:cs typeface="Arial"/>
                <a:sym typeface="Arial"/>
              </a:rPr>
              <a:t>Berdasar pada dimensi dan elemen profil pelajar Pancasila dan mengangkat tema ‘Gaya Hidup Berkelanjutan’, projek dengan topik Jejak karbon, jejak kita di Bumi diharapkan dapat membuat para peserta didik lebih sadar dengan penyebab perubahan iklim dan cara mengurangi penyebabnya, serta menerapkan gaya hidup berkelanjutan.</a:t>
            </a:r>
            <a:endParaRPr sz="1211">
              <a:solidFill>
                <a:srgbClr val="000000"/>
              </a:solidFill>
              <a:latin typeface="Arial"/>
              <a:ea typeface="Arial"/>
              <a:cs typeface="Arial"/>
              <a:sym typeface="Arial"/>
            </a:endParaRPr>
          </a:p>
          <a:p>
            <a:pPr indent="0" lvl="0" marL="0" rtl="0" algn="just">
              <a:spcBef>
                <a:spcPts val="0"/>
              </a:spcBef>
              <a:spcAft>
                <a:spcPts val="0"/>
              </a:spcAft>
              <a:buNone/>
            </a:pPr>
            <a:r>
              <a:t/>
            </a:r>
            <a:endParaRPr sz="1211">
              <a:solidFill>
                <a:srgbClr val="000000"/>
              </a:solidFill>
              <a:latin typeface="Arial"/>
              <a:ea typeface="Arial"/>
              <a:cs typeface="Arial"/>
              <a:sym typeface="Arial"/>
            </a:endParaRPr>
          </a:p>
          <a:p>
            <a:pPr indent="0" lvl="0" marL="0" rtl="0" algn="just">
              <a:spcBef>
                <a:spcPts val="0"/>
              </a:spcBef>
              <a:spcAft>
                <a:spcPts val="0"/>
              </a:spcAft>
              <a:buNone/>
            </a:pPr>
            <a:r>
              <a:rPr lang="en" sz="1211">
                <a:solidFill>
                  <a:srgbClr val="000000"/>
                </a:solidFill>
                <a:latin typeface="Arial"/>
                <a:ea typeface="Arial"/>
                <a:cs typeface="Arial"/>
                <a:sym typeface="Arial"/>
              </a:rPr>
              <a:t>	Projek ini dimulai dengan tahap pengenalan dan penjelasan perubahan iklim, sumber gas emisi efek rumah kaca/ Greenhouse gas (GHG), dan jejak karbon beserta sumber kontribusi jejak karbon.</a:t>
            </a:r>
            <a:endParaRPr sz="1211">
              <a:solidFill>
                <a:srgbClr val="000000"/>
              </a:solidFill>
              <a:latin typeface="Arial"/>
              <a:ea typeface="Arial"/>
              <a:cs typeface="Arial"/>
              <a:sym typeface="Arial"/>
            </a:endParaRPr>
          </a:p>
          <a:p>
            <a:pPr indent="0" lvl="0" marL="0" rtl="0" algn="just">
              <a:spcBef>
                <a:spcPts val="0"/>
              </a:spcBef>
              <a:spcAft>
                <a:spcPts val="0"/>
              </a:spcAft>
              <a:buNone/>
            </a:pPr>
            <a:r>
              <a:t/>
            </a:r>
            <a:endParaRPr sz="1211">
              <a:solidFill>
                <a:srgbClr val="000000"/>
              </a:solidFill>
              <a:latin typeface="Arial"/>
              <a:ea typeface="Arial"/>
              <a:cs typeface="Arial"/>
              <a:sym typeface="Arial"/>
            </a:endParaRPr>
          </a:p>
          <a:p>
            <a:pPr indent="0" lvl="0" marL="0" rtl="0" algn="just">
              <a:spcBef>
                <a:spcPts val="0"/>
              </a:spcBef>
              <a:spcAft>
                <a:spcPts val="0"/>
              </a:spcAft>
              <a:buNone/>
            </a:pPr>
            <a:r>
              <a:rPr lang="en" sz="1211">
                <a:solidFill>
                  <a:srgbClr val="000000"/>
                </a:solidFill>
                <a:latin typeface="Arial"/>
                <a:ea typeface="Arial"/>
                <a:cs typeface="Arial"/>
                <a:sym typeface="Arial"/>
              </a:rPr>
              <a:t>	Kemudian pada tahap konstektualisasi, peserta didik mencoba melihat apa yang terjadi di lingkungan sekitar dan mengidentifikasi sumber GHG. Lalu peserta didik mencari dan membandingkan penyumbang jumlah jejak karbon yang paling signifikan dari diri sendiri dan dari orang lain secara individual dan kelompok.</a:t>
            </a:r>
            <a:endParaRPr sz="1211">
              <a:solidFill>
                <a:srgbClr val="000000"/>
              </a:solidFill>
              <a:latin typeface="Arial"/>
              <a:ea typeface="Arial"/>
              <a:cs typeface="Arial"/>
              <a:sym typeface="Arial"/>
            </a:endParaRPr>
          </a:p>
          <a:p>
            <a:pPr indent="0" lvl="0" marL="0" rtl="0" algn="just">
              <a:spcBef>
                <a:spcPts val="0"/>
              </a:spcBef>
              <a:spcAft>
                <a:spcPts val="0"/>
              </a:spcAft>
              <a:buNone/>
            </a:pPr>
            <a:r>
              <a:rPr lang="en" sz="1211">
                <a:solidFill>
                  <a:srgbClr val="000000"/>
                </a:solidFill>
                <a:latin typeface="Arial"/>
                <a:ea typeface="Arial"/>
                <a:cs typeface="Arial"/>
                <a:sym typeface="Arial"/>
              </a:rPr>
              <a:t>	</a:t>
            </a:r>
            <a:endParaRPr sz="1211">
              <a:solidFill>
                <a:srgbClr val="000000"/>
              </a:solidFill>
              <a:latin typeface="Arial"/>
              <a:ea typeface="Arial"/>
              <a:cs typeface="Arial"/>
              <a:sym typeface="Arial"/>
            </a:endParaRPr>
          </a:p>
          <a:p>
            <a:pPr indent="0" lvl="0" marL="0" rtl="0" algn="just">
              <a:spcBef>
                <a:spcPts val="0"/>
              </a:spcBef>
              <a:spcAft>
                <a:spcPts val="0"/>
              </a:spcAft>
              <a:buNone/>
            </a:pPr>
            <a:r>
              <a:rPr lang="en" sz="1211">
                <a:solidFill>
                  <a:srgbClr val="000000"/>
                </a:solidFill>
                <a:latin typeface="Arial"/>
                <a:ea typeface="Arial"/>
                <a:cs typeface="Arial"/>
                <a:sym typeface="Arial"/>
              </a:rPr>
              <a:t>	Setelah proses pengenalan diharapkan peserta didik menyadari apa yang dapat mereka lakukan dan melakukan riset dan tindakan pada tahap aksi. Pada tahap ini, peserta didik diharapkan dapat menerapkan apa yang telah mereka ketahui dan mencoba mencari solusi yang mungkin diaplikasikan yaitu dengan melakukan kampanye untuk membujuk orang lain ikut serta dalam pengurangan jumlah jejak karbon. Guru akan mendampingi dan mengevaluasi isi dari kampanye tersebut sebagai hasil akhir dari projek ini. </a:t>
            </a:r>
            <a:endParaRPr sz="1211">
              <a:solidFill>
                <a:srgbClr val="000000"/>
              </a:solidFill>
              <a:latin typeface="Arial"/>
              <a:ea typeface="Arial"/>
              <a:cs typeface="Arial"/>
              <a:sym typeface="Arial"/>
            </a:endParaRPr>
          </a:p>
          <a:p>
            <a:pPr indent="0" lvl="0" marL="0" rtl="0" algn="just">
              <a:spcBef>
                <a:spcPts val="0"/>
              </a:spcBef>
              <a:spcAft>
                <a:spcPts val="0"/>
              </a:spcAft>
              <a:buNone/>
            </a:pPr>
            <a:r>
              <a:t/>
            </a:r>
            <a:endParaRPr sz="1211">
              <a:solidFill>
                <a:srgbClr val="000000"/>
              </a:solidFill>
              <a:latin typeface="Arial"/>
              <a:ea typeface="Arial"/>
              <a:cs typeface="Arial"/>
              <a:sym typeface="Arial"/>
            </a:endParaRPr>
          </a:p>
          <a:p>
            <a:pPr indent="0" lvl="0" marL="0" rtl="0" algn="just">
              <a:spcBef>
                <a:spcPts val="0"/>
              </a:spcBef>
              <a:spcAft>
                <a:spcPts val="0"/>
              </a:spcAft>
              <a:buNone/>
            </a:pPr>
            <a:r>
              <a:rPr lang="en" sz="1211">
                <a:solidFill>
                  <a:srgbClr val="000000"/>
                </a:solidFill>
                <a:latin typeface="Arial"/>
                <a:ea typeface="Arial"/>
                <a:cs typeface="Arial"/>
                <a:sym typeface="Arial"/>
              </a:rPr>
              <a:t>	Peserta didik diharapkan telah mengerti penyebab perubahan iklim serta tindakan mitigasi atau solusi yang mungkin diterapkan dalam kehidupan sehari- hari baik di lingkungan sekolah ataupun di rumah pada akhir projek ini, didasarkan dimensi Profil Pelajar Pancasila yakni, Beriman, bertakwa kepada Tuhan YME dan Berakhlak Mulia, Mandiri, dan Kreatif beserta sub- elemen yang dijabarkan pada halaman 3-6.</a:t>
            </a:r>
            <a:endParaRPr b="1" sz="1211">
              <a:solidFill>
                <a:srgbClr val="000000"/>
              </a:solidFill>
              <a:latin typeface="Arial"/>
              <a:ea typeface="Arial"/>
              <a:cs typeface="Arial"/>
              <a:sym typeface="Arial"/>
            </a:endParaRPr>
          </a:p>
        </p:txBody>
      </p:sp>
      <p:sp>
        <p:nvSpPr>
          <p:cNvPr id="67" name="Google Shape;67;p14"/>
          <p:cNvSpPr txBox="1"/>
          <p:nvPr/>
        </p:nvSpPr>
        <p:spPr>
          <a:xfrm>
            <a:off x="143100" y="157400"/>
            <a:ext cx="8786400" cy="7188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1800">
                <a:solidFill>
                  <a:srgbClr val="38761D"/>
                </a:solidFill>
                <a:latin typeface="Cambria"/>
                <a:ea typeface="Cambria"/>
                <a:cs typeface="Cambria"/>
                <a:sym typeface="Cambria"/>
              </a:rPr>
              <a:t>Tujuan, alur dan target pencapaian projek</a:t>
            </a:r>
            <a:endParaRPr b="1" sz="1800">
              <a:solidFill>
                <a:srgbClr val="38761D"/>
              </a:solidFill>
              <a:latin typeface="Cambria"/>
              <a:ea typeface="Cambria"/>
              <a:cs typeface="Cambria"/>
              <a:sym typeface="Cambria"/>
            </a:endParaRPr>
          </a:p>
          <a:p>
            <a:pPr indent="0" lvl="0" marL="0" rtl="0" algn="l">
              <a:spcBef>
                <a:spcPts val="0"/>
              </a:spcBef>
              <a:spcAft>
                <a:spcPts val="0"/>
              </a:spcAft>
              <a:buNone/>
            </a:pPr>
            <a:r>
              <a:t/>
            </a:r>
            <a:endParaRPr>
              <a:latin typeface="Cambria"/>
              <a:ea typeface="Cambria"/>
              <a:cs typeface="Cambria"/>
              <a:sym typeface="Cambria"/>
            </a:endParaRPr>
          </a:p>
        </p:txBody>
      </p:sp>
      <p:sp>
        <p:nvSpPr>
          <p:cNvPr id="68" name="Google Shape;68;p14"/>
          <p:cNvSpPr txBox="1"/>
          <p:nvPr/>
        </p:nvSpPr>
        <p:spPr>
          <a:xfrm>
            <a:off x="6406550" y="710850"/>
            <a:ext cx="2684400" cy="4146600"/>
          </a:xfrm>
          <a:prstGeom prst="rect">
            <a:avLst/>
          </a:prstGeom>
          <a:solidFill>
            <a:srgbClr val="D9EAD3"/>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ctr">
              <a:lnSpc>
                <a:spcPct val="120000"/>
              </a:lnSpc>
              <a:spcBef>
                <a:spcPts val="0"/>
              </a:spcBef>
              <a:spcAft>
                <a:spcPts val="0"/>
              </a:spcAft>
              <a:buNone/>
            </a:pPr>
            <a:r>
              <a:rPr b="1" i="1" lang="en" sz="1100">
                <a:solidFill>
                  <a:srgbClr val="274E13"/>
                </a:solidFill>
              </a:rPr>
              <a:t>Hal yang perlu diperhatikan sebelum memulai projek:</a:t>
            </a:r>
            <a:endParaRPr sz="1100"/>
          </a:p>
          <a:p>
            <a:pPr indent="-298450" lvl="0" marL="285750" rtl="0" algn="just">
              <a:spcBef>
                <a:spcPts val="0"/>
              </a:spcBef>
              <a:spcAft>
                <a:spcPts val="0"/>
              </a:spcAft>
              <a:buSzPts val="1100"/>
              <a:buAutoNum type="alphaLcPeriod"/>
            </a:pPr>
            <a:r>
              <a:rPr lang="en" sz="1100"/>
              <a:t>Semua warga sekolah harus bisa berkomitmen untuk menjalankan aksi atau solusi yang telah disepakati. Dengan begitu, peserta didik dapat melihat secara nyata inti dari pembelajaran dan membangun kesadaran pada tiap warga sekolah. </a:t>
            </a:r>
            <a:endParaRPr sz="1100"/>
          </a:p>
          <a:p>
            <a:pPr indent="-298450" lvl="0" marL="285750" rtl="0" algn="just">
              <a:spcBef>
                <a:spcPts val="0"/>
              </a:spcBef>
              <a:spcAft>
                <a:spcPts val="0"/>
              </a:spcAft>
              <a:buSzPts val="1100"/>
              <a:buAutoNum type="alphaLcPeriod"/>
            </a:pPr>
            <a:r>
              <a:rPr lang="en" sz="1100"/>
              <a:t>Kerja sama antara sekolah dan orang tua untuk beberapa aktivitas tertentu, seperti: menghemat pemakaian listrik, air dan pemakaian bahan makanan lokal.</a:t>
            </a:r>
            <a:endParaRPr sz="1100"/>
          </a:p>
          <a:p>
            <a:pPr indent="-298450" lvl="0" marL="285750" rtl="0" algn="just">
              <a:spcBef>
                <a:spcPts val="0"/>
              </a:spcBef>
              <a:spcAft>
                <a:spcPts val="0"/>
              </a:spcAft>
              <a:buSzPts val="1100"/>
              <a:buAutoNum type="alphaLcPeriod"/>
            </a:pPr>
            <a:r>
              <a:rPr lang="en" sz="1100"/>
              <a:t>Dukungan dari komunitas, sekolah atau institusi lain dalam membagi data jejak karbon untuk riset</a:t>
            </a:r>
            <a:endParaRPr sz="1100"/>
          </a:p>
          <a:p>
            <a:pPr indent="-298450" lvl="0" marL="285750" rtl="0" algn="just">
              <a:spcBef>
                <a:spcPts val="0"/>
              </a:spcBef>
              <a:spcAft>
                <a:spcPts val="0"/>
              </a:spcAft>
              <a:buSzPts val="1100"/>
              <a:buAutoNum type="alphaLcPeriod"/>
            </a:pPr>
            <a:r>
              <a:rPr lang="en" sz="1100"/>
              <a:t>Dukungan semua warga sekolah, orang tua dan institusi lain yang mungkin terlibat dalam menjalankan kampanye sebagai hasil akhir.</a:t>
            </a:r>
            <a:endParaRPr sz="11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72" name="Shape 72"/>
        <p:cNvGrpSpPr/>
        <p:nvPr/>
      </p:nvGrpSpPr>
      <p:grpSpPr>
        <a:xfrm>
          <a:off x="0" y="0"/>
          <a:ext cx="0" cy="0"/>
          <a:chOff x="0" y="0"/>
          <a:chExt cx="0" cy="0"/>
        </a:xfrm>
      </p:grpSpPr>
      <p:sp>
        <p:nvSpPr>
          <p:cNvPr id="73" name="Google Shape;73;p15"/>
          <p:cNvSpPr txBox="1"/>
          <p:nvPr/>
        </p:nvSpPr>
        <p:spPr>
          <a:xfrm>
            <a:off x="143100" y="5000"/>
            <a:ext cx="8786400" cy="10374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1800">
                <a:solidFill>
                  <a:srgbClr val="38761D"/>
                </a:solidFill>
                <a:latin typeface="Cambria"/>
                <a:ea typeface="Cambria"/>
                <a:cs typeface="Cambria"/>
                <a:sym typeface="Cambria"/>
              </a:rPr>
              <a:t>Tahapan dalam projek ‘ Jejak Karbon, Jejak Kita di Bumi’</a:t>
            </a:r>
            <a:endParaRPr b="1" sz="1800">
              <a:solidFill>
                <a:srgbClr val="38761D"/>
              </a:solidFill>
              <a:latin typeface="Cambria"/>
              <a:ea typeface="Cambria"/>
              <a:cs typeface="Cambria"/>
              <a:sym typeface="Cambria"/>
            </a:endParaRPr>
          </a:p>
          <a:p>
            <a:pPr indent="0" lvl="0" marL="0" rtl="0" algn="ctr">
              <a:lnSpc>
                <a:spcPct val="115000"/>
              </a:lnSpc>
              <a:spcBef>
                <a:spcPts val="0"/>
              </a:spcBef>
              <a:spcAft>
                <a:spcPts val="0"/>
              </a:spcAft>
              <a:buNone/>
            </a:pPr>
            <a:r>
              <a:t/>
            </a:r>
            <a:endParaRPr b="1" sz="1800">
              <a:solidFill>
                <a:srgbClr val="38761D"/>
              </a:solidFill>
              <a:latin typeface="Cambria"/>
              <a:ea typeface="Cambria"/>
              <a:cs typeface="Cambria"/>
              <a:sym typeface="Cambria"/>
            </a:endParaRPr>
          </a:p>
          <a:p>
            <a:pPr indent="0" lvl="0" marL="0" rtl="0" algn="l">
              <a:spcBef>
                <a:spcPts val="0"/>
              </a:spcBef>
              <a:spcAft>
                <a:spcPts val="0"/>
              </a:spcAft>
              <a:buNone/>
            </a:pPr>
            <a:r>
              <a:t/>
            </a:r>
            <a:endParaRPr>
              <a:latin typeface="Cambria"/>
              <a:ea typeface="Cambria"/>
              <a:cs typeface="Cambria"/>
              <a:sym typeface="Cambria"/>
            </a:endParaRPr>
          </a:p>
        </p:txBody>
      </p:sp>
      <p:graphicFrame>
        <p:nvGraphicFramePr>
          <p:cNvPr id="74" name="Google Shape;74;p15"/>
          <p:cNvGraphicFramePr/>
          <p:nvPr/>
        </p:nvGraphicFramePr>
        <p:xfrm>
          <a:off x="152400" y="479425"/>
          <a:ext cx="3000000" cy="3000000"/>
        </p:xfrm>
        <a:graphic>
          <a:graphicData uri="http://schemas.openxmlformats.org/drawingml/2006/table">
            <a:tbl>
              <a:tblPr bandRow="1" firstCol="1" firstRow="1">
                <a:noFill/>
                <a:tableStyleId>{9F2C8523-6E5F-441A-864D-19B27723E800}</a:tableStyleId>
              </a:tblPr>
              <a:tblGrid>
                <a:gridCol w="2486850"/>
                <a:gridCol w="2230925"/>
                <a:gridCol w="2173425"/>
                <a:gridCol w="1993100"/>
              </a:tblGrid>
              <a:tr h="192875">
                <a:tc gridSpan="4">
                  <a:txBody>
                    <a:bodyPr/>
                    <a:lstStyle/>
                    <a:p>
                      <a:pPr indent="788670" lvl="0" marL="0" rtl="0" algn="l">
                        <a:spcBef>
                          <a:spcPts val="0"/>
                        </a:spcBef>
                        <a:spcAft>
                          <a:spcPts val="0"/>
                        </a:spcAft>
                        <a:buNone/>
                      </a:pPr>
                      <a:r>
                        <a:rPr lang="en" sz="1100">
                          <a:solidFill>
                            <a:srgbClr val="FFFFFF"/>
                          </a:solidFill>
                        </a:rPr>
                        <a:t>Tahap Pengenalan</a:t>
                      </a:r>
                      <a:endParaRPr sz="1100">
                        <a:solidFill>
                          <a:srgbClr val="FFFFFF"/>
                        </a:solidFill>
                      </a:endParaRPr>
                    </a:p>
                  </a:txBody>
                  <a:tcPr marT="0" marB="0" marR="68575" marL="68575">
                    <a:lnB cap="flat" cmpd="sng" w="12700">
                      <a:solidFill>
                        <a:schemeClr val="dk1"/>
                      </a:solidFill>
                      <a:prstDash val="solid"/>
                      <a:round/>
                      <a:headEnd len="sm" w="sm" type="none"/>
                      <a:tailEnd len="sm" w="sm" type="none"/>
                    </a:lnB>
                  </a:tcPr>
                </a:tc>
                <a:tc hMerge="1"/>
                <a:tc hMerge="1"/>
                <a:tc hMerge="1"/>
              </a:tr>
              <a:tr h="385700">
                <a:tc>
                  <a:txBody>
                    <a:bodyPr/>
                    <a:lstStyle/>
                    <a:p>
                      <a:pPr indent="0" lvl="0" marL="0" rtl="0" algn="l">
                        <a:spcBef>
                          <a:spcPts val="0"/>
                        </a:spcBef>
                        <a:spcAft>
                          <a:spcPts val="0"/>
                        </a:spcAft>
                        <a:buNone/>
                      </a:pPr>
                      <a:r>
                        <a:rPr b="0" lang="en" sz="1100"/>
                        <a:t>1. Pengenalan terhadap Perubahan iklim: realitas dan miskonsepsinya</a:t>
                      </a:r>
                      <a:endParaRPr b="0" sz="1100"/>
                    </a:p>
                  </a:txBody>
                  <a:tcPr marT="0" marB="0" marR="68575" marL="68575">
                    <a:lnL cap="flat" cmpd="sng" w="1270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2. </a:t>
                      </a:r>
                      <a:r>
                        <a:rPr lang="en" sz="1100"/>
                        <a:t>Pengenalan terhadap gas efek rumah kaca: baik atau buruk?</a:t>
                      </a:r>
                      <a:endParaRPr sz="11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3. </a:t>
                      </a:r>
                      <a:r>
                        <a:rPr lang="en" sz="1100"/>
                        <a:t>Pengenalan terhadap jejak karbon (carbon footprint)</a:t>
                      </a:r>
                      <a:endParaRPr sz="11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4. </a:t>
                      </a:r>
                      <a:r>
                        <a:rPr lang="en" sz="1100"/>
                        <a:t>Sumber-sumber kontributor jejak karbon</a:t>
                      </a:r>
                      <a:endParaRPr sz="1100"/>
                    </a:p>
                  </a:txBody>
                  <a:tcPr marT="0" marB="0" marR="68575" marL="68575">
                    <a:lnL cap="flat" cmpd="sng" w="635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r>
              <a:tr h="348300">
                <a:tc>
                  <a:txBody>
                    <a:bodyPr/>
                    <a:lstStyle/>
                    <a:p>
                      <a:pPr indent="0" lvl="0" marL="0" rtl="0" algn="l">
                        <a:spcBef>
                          <a:spcPts val="0"/>
                        </a:spcBef>
                        <a:spcAft>
                          <a:spcPts val="0"/>
                        </a:spcAft>
                        <a:buNone/>
                      </a:pPr>
                      <a:r>
                        <a:rPr b="0" lang="en" sz="1100"/>
                        <a:t>5. </a:t>
                      </a:r>
                      <a:r>
                        <a:rPr b="0" lang="en" sz="1100"/>
                        <a:t>Sebab akibat yang dihasilkan jejak karbon</a:t>
                      </a:r>
                      <a:endParaRPr b="0" sz="1000"/>
                    </a:p>
                  </a:txBody>
                  <a:tcPr marT="0" marB="0" marR="68575" marL="68575">
                    <a:lnL cap="flat" cmpd="sng" w="1270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0" marB="0" marR="68575" marL="68575">
                    <a:lnL cap="flat" cmpd="sng" w="635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92875">
                <a:tc gridSpan="4">
                  <a:txBody>
                    <a:bodyPr/>
                    <a:lstStyle/>
                    <a:p>
                      <a:pPr indent="0" lvl="0" marL="0" rtl="0" algn="l">
                        <a:spcBef>
                          <a:spcPts val="0"/>
                        </a:spcBef>
                        <a:spcAft>
                          <a:spcPts val="0"/>
                        </a:spcAft>
                        <a:buNone/>
                      </a:pPr>
                      <a:r>
                        <a:rPr lang="en" sz="1100">
                          <a:solidFill>
                            <a:srgbClr val="FFFFFF"/>
                          </a:solidFill>
                        </a:rPr>
                        <a:t>Tahap Kontekstualisasi</a:t>
                      </a:r>
                      <a:endParaRPr sz="1100">
                        <a:solidFill>
                          <a:srgbClr val="FFFFFF"/>
                        </a:solidFill>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4F81BD"/>
                    </a:solidFill>
                  </a:tcPr>
                </a:tc>
                <a:tc hMerge="1"/>
                <a:tc hMerge="1"/>
                <a:tc hMerge="1"/>
              </a:tr>
              <a:tr h="734975">
                <a:tc>
                  <a:txBody>
                    <a:bodyPr/>
                    <a:lstStyle/>
                    <a:p>
                      <a:pPr indent="0" lvl="0" marL="0" rtl="0" algn="l">
                        <a:spcBef>
                          <a:spcPts val="0"/>
                        </a:spcBef>
                        <a:spcAft>
                          <a:spcPts val="0"/>
                        </a:spcAft>
                        <a:buNone/>
                      </a:pPr>
                      <a:r>
                        <a:rPr b="0" lang="en" sz="1100"/>
                        <a:t>6. </a:t>
                      </a:r>
                      <a:r>
                        <a:rPr b="0" lang="en" sz="1100"/>
                        <a:t>Melihat perubahan iklim di lingkungan sekitar dari video disertai diskusi</a:t>
                      </a:r>
                      <a:endParaRPr b="0" sz="1000"/>
                    </a:p>
                  </a:txBody>
                  <a:tcPr marT="0" marB="0" marR="68575" marL="68575">
                    <a:lnL cap="flat" cmpd="sng" w="1270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7. Melihat Indonesia sebagai contributor jejak karbon dari video disertai diskusi dan penulisan intisari video</a:t>
                      </a:r>
                      <a:endParaRPr sz="10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8. </a:t>
                      </a:r>
                      <a:r>
                        <a:rPr lang="en" sz="1100"/>
                        <a:t> </a:t>
                      </a:r>
                      <a:r>
                        <a:rPr lang="en" sz="1100"/>
                        <a:t>Penjelasan variasi jenis sumber penyumbang jumlah jejak karbon negatif beserta alternatifnya</a:t>
                      </a:r>
                      <a:endParaRPr sz="10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9</a:t>
                      </a:r>
                      <a:r>
                        <a:rPr lang="en" sz="1100"/>
                        <a:t>. </a:t>
                      </a:r>
                      <a:r>
                        <a:rPr lang="en" sz="1100"/>
                        <a:t>Menghitung jumlah jejak karbon pribadi</a:t>
                      </a:r>
                      <a:endParaRPr sz="1000"/>
                    </a:p>
                  </a:txBody>
                  <a:tcPr marT="0" marB="0" marR="68575" marL="68575">
                    <a:lnL cap="flat" cmpd="sng" w="635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r>
              <a:tr h="434250">
                <a:tc>
                  <a:txBody>
                    <a:bodyPr/>
                    <a:lstStyle/>
                    <a:p>
                      <a:pPr indent="0" lvl="0" marL="0" rtl="0" algn="l">
                        <a:spcBef>
                          <a:spcPts val="0"/>
                        </a:spcBef>
                        <a:spcAft>
                          <a:spcPts val="0"/>
                        </a:spcAft>
                        <a:buNone/>
                      </a:pPr>
                      <a:r>
                        <a:rPr b="0" lang="en" sz="1100"/>
                        <a:t>10</a:t>
                      </a:r>
                      <a:r>
                        <a:rPr b="0" lang="en" sz="1100"/>
                        <a:t>. </a:t>
                      </a:r>
                      <a:r>
                        <a:rPr b="0" lang="en" sz="1100"/>
                        <a:t>Mengelompokan dan riset mengenai jejak karbon diri sendiri</a:t>
                      </a:r>
                      <a:endParaRPr b="0" sz="1000"/>
                    </a:p>
                  </a:txBody>
                  <a:tcPr marT="0" marB="0" marR="68575" marL="68575">
                    <a:lnL cap="flat" cmpd="sng" w="1270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11. Mengumpulkan hasil hitungan jejak karbon 1 kelas</a:t>
                      </a:r>
                      <a:endParaRPr sz="11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0" marB="0" marR="68575" marL="68575">
                    <a:lnL cap="flat" cmpd="sng" w="635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92875">
                <a:tc gridSpan="4">
                  <a:txBody>
                    <a:bodyPr/>
                    <a:lstStyle/>
                    <a:p>
                      <a:pPr indent="0" lvl="0" marL="0" rtl="0" algn="l">
                        <a:spcBef>
                          <a:spcPts val="0"/>
                        </a:spcBef>
                        <a:spcAft>
                          <a:spcPts val="0"/>
                        </a:spcAft>
                        <a:buNone/>
                      </a:pPr>
                      <a:r>
                        <a:rPr lang="en" sz="1100">
                          <a:solidFill>
                            <a:srgbClr val="FFFFFF"/>
                          </a:solidFill>
                        </a:rPr>
                        <a:t>Tahap Aksi</a:t>
                      </a:r>
                      <a:endParaRPr sz="1100">
                        <a:solidFill>
                          <a:srgbClr val="FFFFFF"/>
                        </a:solidFill>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4F81BD"/>
                    </a:solidFill>
                  </a:tcPr>
                </a:tc>
                <a:tc hMerge="1"/>
                <a:tc hMerge="1"/>
                <a:tc hMerge="1"/>
              </a:tr>
              <a:tr h="381700">
                <a:tc>
                  <a:txBody>
                    <a:bodyPr/>
                    <a:lstStyle/>
                    <a:p>
                      <a:pPr indent="0" lvl="0" marL="0" rtl="0" algn="l">
                        <a:spcBef>
                          <a:spcPts val="0"/>
                        </a:spcBef>
                        <a:spcAft>
                          <a:spcPts val="0"/>
                        </a:spcAft>
                        <a:buNone/>
                      </a:pPr>
                      <a:r>
                        <a:rPr b="0" lang="en" sz="1100"/>
                        <a:t>12</a:t>
                      </a:r>
                      <a:r>
                        <a:rPr b="0" lang="en" sz="1100"/>
                        <a:t>. </a:t>
                      </a:r>
                      <a:r>
                        <a:rPr b="0" lang="en" sz="1100"/>
                        <a:t>Membuat hasil riset dalam bentuk poster (Asesmen formatif)</a:t>
                      </a:r>
                      <a:endParaRPr b="0" sz="1000"/>
                    </a:p>
                  </a:txBody>
                  <a:tcPr marT="0" marB="0" marR="68575" marL="68575">
                    <a:lnL cap="flat" cmpd="sng" w="1270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13</a:t>
                      </a:r>
                      <a:r>
                        <a:rPr lang="en" sz="1100"/>
                        <a:t>. </a:t>
                      </a:r>
                      <a:r>
                        <a:rPr lang="en" sz="1100"/>
                        <a:t>Penilaian poster jejak karbon (Asesmen formatif)</a:t>
                      </a:r>
                      <a:endParaRPr sz="10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14. </a:t>
                      </a:r>
                      <a:r>
                        <a:rPr lang="en" sz="1100"/>
                        <a:t>Membuat kuesioner tentang jejak karbon</a:t>
                      </a:r>
                      <a:endParaRPr sz="10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15. Pembagian kuesioner kepada warga sekolah</a:t>
                      </a:r>
                      <a:endParaRPr sz="1000"/>
                    </a:p>
                  </a:txBody>
                  <a:tcPr marT="0" marB="0" marR="68575" marL="68575">
                    <a:lnL cap="flat" cmpd="sng" w="635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6350">
                      <a:solidFill>
                        <a:schemeClr val="dk1"/>
                      </a:solidFill>
                      <a:prstDash val="solid"/>
                      <a:round/>
                      <a:headEnd len="sm" w="sm" type="none"/>
                      <a:tailEnd len="sm" w="sm" type="none"/>
                    </a:lnB>
                  </a:tcPr>
                </a:tc>
              </a:tr>
              <a:tr h="641875">
                <a:tc>
                  <a:txBody>
                    <a:bodyPr/>
                    <a:lstStyle/>
                    <a:p>
                      <a:pPr indent="0" lvl="0" marL="0" rtl="0" algn="l">
                        <a:spcBef>
                          <a:spcPts val="0"/>
                        </a:spcBef>
                        <a:spcAft>
                          <a:spcPts val="0"/>
                        </a:spcAft>
                        <a:buNone/>
                      </a:pPr>
                      <a:r>
                        <a:rPr b="0" lang="en" sz="1100"/>
                        <a:t>16. </a:t>
                      </a:r>
                      <a:r>
                        <a:rPr b="0" lang="en" sz="1100"/>
                        <a:t>Pengumpulan hasil wawancara: kontributor umum dan  paling banyak. Presentasi setiap siswa dalam kelompok</a:t>
                      </a:r>
                      <a:endParaRPr b="0" sz="1000"/>
                    </a:p>
                  </a:txBody>
                  <a:tcPr marT="0" marB="0" marR="68575" marL="68575">
                    <a:lnL cap="flat" cmpd="sng" w="1270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17. Riset mengenai solusi pengurangan jumlah karbon yang telah dijalankan kelompok atau institusi tertentu</a:t>
                      </a:r>
                      <a:endParaRPr sz="13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0" marB="0" marR="68575" marL="68575">
                    <a:lnL cap="flat" cmpd="sng" w="635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635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92875">
                <a:tc gridSpan="4">
                  <a:txBody>
                    <a:bodyPr/>
                    <a:lstStyle/>
                    <a:p>
                      <a:pPr indent="0" lvl="0" marL="0" rtl="0" algn="l">
                        <a:spcBef>
                          <a:spcPts val="0"/>
                        </a:spcBef>
                        <a:spcAft>
                          <a:spcPts val="0"/>
                        </a:spcAft>
                        <a:buNone/>
                      </a:pPr>
                      <a:r>
                        <a:rPr lang="en" sz="1100">
                          <a:solidFill>
                            <a:srgbClr val="FFFFFF"/>
                          </a:solidFill>
                        </a:rPr>
                        <a:t>Tahap Refleksi dan  Tindak lanjut</a:t>
                      </a:r>
                      <a:endParaRPr sz="1100">
                        <a:solidFill>
                          <a:srgbClr val="FFFFFF"/>
                        </a:solidFill>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4F81BD"/>
                    </a:solidFill>
                  </a:tcPr>
                </a:tc>
                <a:tc hMerge="1"/>
                <a:tc hMerge="1"/>
                <a:tc hMerge="1"/>
              </a:tr>
              <a:tr h="866225">
                <a:tc>
                  <a:txBody>
                    <a:bodyPr/>
                    <a:lstStyle/>
                    <a:p>
                      <a:pPr indent="0" lvl="0" marL="0" rtl="0" algn="l">
                        <a:spcBef>
                          <a:spcPts val="0"/>
                        </a:spcBef>
                        <a:spcAft>
                          <a:spcPts val="0"/>
                        </a:spcAft>
                        <a:buNone/>
                      </a:pPr>
                      <a:r>
                        <a:rPr b="0" lang="en" sz="1100"/>
                        <a:t>18. </a:t>
                      </a:r>
                      <a:r>
                        <a:rPr b="0" lang="en" sz="1100"/>
                        <a:t>Solusi cara mengurangi carbon footprint</a:t>
                      </a:r>
                      <a:endParaRPr b="0" sz="1100"/>
                    </a:p>
                  </a:txBody>
                  <a:tcPr marT="0" marB="0" marR="68575" marL="68575">
                    <a:lnL cap="flat" cmpd="sng" w="1270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19</a:t>
                      </a:r>
                      <a:r>
                        <a:rPr lang="en" sz="1100"/>
                        <a:t>. Asesmen sumatif:</a:t>
                      </a:r>
                      <a:endParaRPr sz="1100"/>
                    </a:p>
                    <a:p>
                      <a:pPr indent="0" lvl="0" marL="0" rtl="0" algn="l">
                        <a:spcBef>
                          <a:spcPts val="0"/>
                        </a:spcBef>
                        <a:spcAft>
                          <a:spcPts val="0"/>
                        </a:spcAft>
                        <a:buNone/>
                      </a:pPr>
                      <a:r>
                        <a:rPr lang="en" sz="1100"/>
                        <a:t>Kampanye mengurangi jumlah jejak karbon</a:t>
                      </a:r>
                      <a:endParaRPr sz="11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rPr lang="en" sz="1100"/>
                        <a:t>20. Evaluasi akhir peserta didik dan kerja kelompok</a:t>
                      </a:r>
                      <a:endParaRPr sz="1100"/>
                    </a:p>
                  </a:txBody>
                  <a:tcPr marT="0" marB="0" marR="68575" marL="68575">
                    <a:lnL cap="flat" cmpd="sng" w="6350">
                      <a:solidFill>
                        <a:schemeClr val="dk1"/>
                      </a:solidFill>
                      <a:prstDash val="solid"/>
                      <a:round/>
                      <a:headEnd len="sm" w="sm" type="none"/>
                      <a:tailEnd len="sm" w="sm" type="none"/>
                    </a:lnL>
                    <a:lnR cap="flat" cmpd="sng" w="635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0" marB="0" marR="68575" marL="68575">
                    <a:lnL cap="flat" cmpd="sng" w="635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78" name="Shape 78"/>
        <p:cNvGrpSpPr/>
        <p:nvPr/>
      </p:nvGrpSpPr>
      <p:grpSpPr>
        <a:xfrm>
          <a:off x="0" y="0"/>
          <a:ext cx="0" cy="0"/>
          <a:chOff x="0" y="0"/>
          <a:chExt cx="0" cy="0"/>
        </a:xfrm>
      </p:grpSpPr>
      <p:sp>
        <p:nvSpPr>
          <p:cNvPr id="79" name="Google Shape;79;p16"/>
          <p:cNvSpPr txBox="1"/>
          <p:nvPr/>
        </p:nvSpPr>
        <p:spPr>
          <a:xfrm>
            <a:off x="143100" y="5000"/>
            <a:ext cx="8786400" cy="13560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1800">
                <a:solidFill>
                  <a:srgbClr val="38761D"/>
                </a:solidFill>
                <a:latin typeface="Cambria"/>
                <a:ea typeface="Cambria"/>
                <a:cs typeface="Cambria"/>
                <a:sym typeface="Cambria"/>
              </a:rPr>
              <a:t>Dimensi, elemen dan sub-elemen Profil Pelajar pancasila</a:t>
            </a:r>
            <a:endParaRPr b="1" sz="1800">
              <a:solidFill>
                <a:srgbClr val="38761D"/>
              </a:solidFill>
              <a:latin typeface="Cambria"/>
              <a:ea typeface="Cambria"/>
              <a:cs typeface="Cambria"/>
              <a:sym typeface="Cambria"/>
            </a:endParaRPr>
          </a:p>
          <a:p>
            <a:pPr indent="0" lvl="0" marL="0" rtl="0" algn="ctr">
              <a:lnSpc>
                <a:spcPct val="115000"/>
              </a:lnSpc>
              <a:spcBef>
                <a:spcPts val="0"/>
              </a:spcBef>
              <a:spcAft>
                <a:spcPts val="0"/>
              </a:spcAft>
              <a:buNone/>
            </a:pPr>
            <a:r>
              <a:t/>
            </a:r>
            <a:endParaRPr b="1" sz="1800">
              <a:solidFill>
                <a:srgbClr val="38761D"/>
              </a:solidFill>
              <a:latin typeface="Cambria"/>
              <a:ea typeface="Cambria"/>
              <a:cs typeface="Cambria"/>
              <a:sym typeface="Cambria"/>
            </a:endParaRPr>
          </a:p>
          <a:p>
            <a:pPr indent="0" lvl="0" marL="0" rtl="0" algn="ctr">
              <a:lnSpc>
                <a:spcPct val="115000"/>
              </a:lnSpc>
              <a:spcBef>
                <a:spcPts val="0"/>
              </a:spcBef>
              <a:spcAft>
                <a:spcPts val="0"/>
              </a:spcAft>
              <a:buNone/>
            </a:pPr>
            <a:r>
              <a:t/>
            </a:r>
            <a:endParaRPr b="1" sz="1800">
              <a:solidFill>
                <a:srgbClr val="38761D"/>
              </a:solidFill>
              <a:latin typeface="Cambria"/>
              <a:ea typeface="Cambria"/>
              <a:cs typeface="Cambria"/>
              <a:sym typeface="Cambria"/>
            </a:endParaRPr>
          </a:p>
          <a:p>
            <a:pPr indent="0" lvl="0" marL="0" rtl="0" algn="l">
              <a:spcBef>
                <a:spcPts val="0"/>
              </a:spcBef>
              <a:spcAft>
                <a:spcPts val="0"/>
              </a:spcAft>
              <a:buNone/>
            </a:pPr>
            <a:r>
              <a:t/>
            </a:r>
            <a:endParaRPr>
              <a:latin typeface="Cambria"/>
              <a:ea typeface="Cambria"/>
              <a:cs typeface="Cambria"/>
              <a:sym typeface="Cambria"/>
            </a:endParaRPr>
          </a:p>
        </p:txBody>
      </p:sp>
      <p:graphicFrame>
        <p:nvGraphicFramePr>
          <p:cNvPr id="80" name="Google Shape;80;p16"/>
          <p:cNvGraphicFramePr/>
          <p:nvPr/>
        </p:nvGraphicFramePr>
        <p:xfrm>
          <a:off x="145275" y="462550"/>
          <a:ext cx="3000000" cy="3000000"/>
        </p:xfrm>
        <a:graphic>
          <a:graphicData uri="http://schemas.openxmlformats.org/drawingml/2006/table">
            <a:tbl>
              <a:tblPr>
                <a:noFill/>
                <a:tableStyleId>{15DF979F-9AEC-46FE-94C3-6B00AA86C814}</a:tableStyleId>
              </a:tblPr>
              <a:tblGrid>
                <a:gridCol w="1352550"/>
                <a:gridCol w="1809750"/>
                <a:gridCol w="4676775"/>
                <a:gridCol w="942975"/>
              </a:tblGrid>
              <a:tr h="557975">
                <a:tc>
                  <a:txBody>
                    <a:bodyPr/>
                    <a:lstStyle/>
                    <a:p>
                      <a:pPr indent="0" lvl="0" marL="0" rtl="0" algn="ctr">
                        <a:lnSpc>
                          <a:spcPct val="115000"/>
                        </a:lnSpc>
                        <a:spcBef>
                          <a:spcPts val="0"/>
                        </a:spcBef>
                        <a:spcAft>
                          <a:spcPts val="0"/>
                        </a:spcAft>
                        <a:buNone/>
                      </a:pPr>
                      <a:r>
                        <a:rPr b="1" lang="en" sz="1100">
                          <a:solidFill>
                            <a:srgbClr val="0F3661"/>
                          </a:solidFill>
                        </a:rPr>
                        <a:t>Dimensi Profil Pelajar Pancasila terkait</a:t>
                      </a:r>
                      <a:endParaRPr b="1" sz="1100">
                        <a:solidFill>
                          <a:srgbClr val="0F3661"/>
                        </a:solidFill>
                      </a:endParaRPr>
                    </a:p>
                  </a:txBody>
                  <a:tcPr marT="9525" marB="91425" marR="68575" marL="68575">
                    <a:lnT cap="flat" cmpd="sng" w="12650">
                      <a:solidFill>
                        <a:srgbClr val="2C7C9F"/>
                      </a:solidFill>
                      <a:prstDash val="solid"/>
                      <a:round/>
                      <a:headEnd len="sm" w="sm" type="none"/>
                      <a:tailEnd len="sm" w="sm" type="none"/>
                    </a:lnT>
                    <a:lnB cap="flat" cmpd="sng" w="12650">
                      <a:solidFill>
                        <a:srgbClr val="2C7C9F"/>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 sz="1100">
                          <a:solidFill>
                            <a:srgbClr val="0F3661"/>
                          </a:solidFill>
                        </a:rPr>
                        <a:t>Sub-elemen Profil Pelajar Pancasila</a:t>
                      </a:r>
                      <a:endParaRPr b="1" sz="1100">
                        <a:solidFill>
                          <a:srgbClr val="0F3661"/>
                        </a:solidFill>
                      </a:endParaRPr>
                    </a:p>
                  </a:txBody>
                  <a:tcPr marT="9525" marB="91425" marR="68575" marL="68575">
                    <a:lnT cap="flat" cmpd="sng" w="12650">
                      <a:solidFill>
                        <a:srgbClr val="2C7C9F"/>
                      </a:solidFill>
                      <a:prstDash val="solid"/>
                      <a:round/>
                      <a:headEnd len="sm" w="sm" type="none"/>
                      <a:tailEnd len="sm" w="sm" type="none"/>
                    </a:lnT>
                    <a:lnB cap="flat" cmpd="sng" w="12650">
                      <a:solidFill>
                        <a:srgbClr val="2C7C9F"/>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 sz="1100">
                          <a:solidFill>
                            <a:srgbClr val="0F3661"/>
                          </a:solidFill>
                        </a:rPr>
                        <a:t>Target pencapaian  di akhir fase E</a:t>
                      </a:r>
                      <a:endParaRPr b="1" sz="1100">
                        <a:solidFill>
                          <a:srgbClr val="0F3661"/>
                        </a:solidFill>
                      </a:endParaRPr>
                    </a:p>
                  </a:txBody>
                  <a:tcPr marT="9525" marB="91425" marR="68575" marL="68575">
                    <a:lnT cap="flat" cmpd="sng" w="12650">
                      <a:solidFill>
                        <a:srgbClr val="2C7C9F"/>
                      </a:solidFill>
                      <a:prstDash val="solid"/>
                      <a:round/>
                      <a:headEnd len="sm" w="sm" type="none"/>
                      <a:tailEnd len="sm" w="sm" type="none"/>
                    </a:lnT>
                    <a:lnB cap="flat" cmpd="sng" w="12650">
                      <a:solidFill>
                        <a:srgbClr val="2C7C9F"/>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 sz="1100">
                          <a:solidFill>
                            <a:srgbClr val="0F3661"/>
                          </a:solidFill>
                        </a:rPr>
                        <a:t>Aktivitas terkait</a:t>
                      </a:r>
                      <a:endParaRPr b="1" sz="1100">
                        <a:solidFill>
                          <a:srgbClr val="0F3661"/>
                        </a:solidFill>
                      </a:endParaRPr>
                    </a:p>
                  </a:txBody>
                  <a:tcPr marT="9525" marB="91425" marR="68575" marL="68575">
                    <a:lnT cap="flat" cmpd="sng" w="12650">
                      <a:solidFill>
                        <a:srgbClr val="2C7C9F"/>
                      </a:solidFill>
                      <a:prstDash val="solid"/>
                      <a:round/>
                      <a:headEnd len="sm" w="sm" type="none"/>
                      <a:tailEnd len="sm" w="sm" type="none"/>
                    </a:lnT>
                    <a:lnB cap="flat" cmpd="sng" w="12650">
                      <a:solidFill>
                        <a:srgbClr val="2C7C9F"/>
                      </a:solidFill>
                      <a:prstDash val="solid"/>
                      <a:round/>
                      <a:headEnd len="sm" w="sm" type="none"/>
                      <a:tailEnd len="sm" w="sm" type="none"/>
                    </a:lnB>
                  </a:tcPr>
                </a:tc>
              </a:tr>
              <a:tr h="771400">
                <a:tc rowSpan="2">
                  <a:txBody>
                    <a:bodyPr/>
                    <a:lstStyle/>
                    <a:p>
                      <a:pPr indent="0" lvl="0" marL="0" rtl="0" algn="l">
                        <a:lnSpc>
                          <a:spcPct val="115000"/>
                        </a:lnSpc>
                        <a:spcBef>
                          <a:spcPts val="0"/>
                        </a:spcBef>
                        <a:spcAft>
                          <a:spcPts val="0"/>
                        </a:spcAft>
                        <a:buNone/>
                      </a:pPr>
                      <a:r>
                        <a:rPr b="1" lang="en" sz="1000">
                          <a:solidFill>
                            <a:srgbClr val="600000"/>
                          </a:solidFill>
                        </a:rPr>
                        <a:t>Beriman, Bertakwa</a:t>
                      </a:r>
                      <a:endParaRPr b="1" sz="1000">
                        <a:solidFill>
                          <a:srgbClr val="600000"/>
                        </a:solidFill>
                      </a:endParaRPr>
                    </a:p>
                    <a:p>
                      <a:pPr indent="0" lvl="0" marL="0" rtl="0" algn="l">
                        <a:lnSpc>
                          <a:spcPct val="115000"/>
                        </a:lnSpc>
                        <a:spcBef>
                          <a:spcPts val="0"/>
                        </a:spcBef>
                        <a:spcAft>
                          <a:spcPts val="0"/>
                        </a:spcAft>
                        <a:buNone/>
                      </a:pPr>
                      <a:r>
                        <a:rPr b="1" lang="en" sz="1000">
                          <a:solidFill>
                            <a:srgbClr val="600000"/>
                          </a:solidFill>
                        </a:rPr>
                        <a:t>kepada Tuhan YME, dan</a:t>
                      </a:r>
                      <a:endParaRPr b="1" sz="1000">
                        <a:solidFill>
                          <a:srgbClr val="600000"/>
                        </a:solidFill>
                      </a:endParaRPr>
                    </a:p>
                    <a:p>
                      <a:pPr indent="0" lvl="0" marL="0" rtl="0" algn="l">
                        <a:lnSpc>
                          <a:spcPct val="115000"/>
                        </a:lnSpc>
                        <a:spcBef>
                          <a:spcPts val="0"/>
                        </a:spcBef>
                        <a:spcAft>
                          <a:spcPts val="0"/>
                        </a:spcAft>
                        <a:buNone/>
                      </a:pPr>
                      <a:r>
                        <a:rPr b="1" lang="en" sz="1000">
                          <a:solidFill>
                            <a:srgbClr val="600000"/>
                          </a:solidFill>
                        </a:rPr>
                        <a:t>Berakhlak Mulia</a:t>
                      </a:r>
                      <a:endParaRPr b="1" sz="1000">
                        <a:solidFill>
                          <a:srgbClr val="600000"/>
                        </a:solidFill>
                      </a:endParaRPr>
                    </a:p>
                  </a:txBody>
                  <a:tcPr marT="9525" marB="91425" marR="68575" marL="68575">
                    <a:lnT cap="flat" cmpd="sng" w="12650">
                      <a:solidFill>
                        <a:srgbClr val="2C7C9F"/>
                      </a:solidFill>
                      <a:prstDash val="solid"/>
                      <a:round/>
                      <a:headEnd len="sm" w="sm" type="none"/>
                      <a:tailEnd len="sm" w="sm" type="none"/>
                    </a:lnT>
                    <a:solidFill>
                      <a:srgbClr val="E8ECF0"/>
                    </a:solidFill>
                  </a:tcPr>
                </a:tc>
                <a:tc>
                  <a:txBody>
                    <a:bodyPr/>
                    <a:lstStyle/>
                    <a:p>
                      <a:pPr indent="0" lvl="0" marL="0" rtl="0" algn="l">
                        <a:lnSpc>
                          <a:spcPct val="115000"/>
                        </a:lnSpc>
                        <a:spcBef>
                          <a:spcPts val="0"/>
                        </a:spcBef>
                        <a:spcAft>
                          <a:spcPts val="0"/>
                        </a:spcAft>
                        <a:buNone/>
                      </a:pPr>
                      <a:r>
                        <a:rPr i="1" lang="en" sz="1000">
                          <a:solidFill>
                            <a:srgbClr val="12252C"/>
                          </a:solidFill>
                        </a:rPr>
                        <a:t>Memahami keterkaitan ekosistem bumi</a:t>
                      </a:r>
                      <a:endParaRPr i="1" sz="1000">
                        <a:solidFill>
                          <a:srgbClr val="12252C"/>
                        </a:solidFill>
                      </a:endParaRPr>
                    </a:p>
                  </a:txBody>
                  <a:tcPr marT="9525" marB="91425" marR="68575" marL="68575">
                    <a:lnT cap="flat" cmpd="sng" w="12650">
                      <a:solidFill>
                        <a:srgbClr val="2C7C9F"/>
                      </a:solidFill>
                      <a:prstDash val="solid"/>
                      <a:round/>
                      <a:headEnd len="sm" w="sm" type="none"/>
                      <a:tailEnd len="sm" w="sm" type="none"/>
                    </a:lnT>
                    <a:solidFill>
                      <a:srgbClr val="E8ECF0"/>
                    </a:solidFill>
                  </a:tcPr>
                </a:tc>
                <a:tc>
                  <a:txBody>
                    <a:bodyPr/>
                    <a:lstStyle/>
                    <a:p>
                      <a:pPr indent="0" lvl="0" marL="0" rtl="0" algn="l">
                        <a:lnSpc>
                          <a:spcPct val="115000"/>
                        </a:lnSpc>
                        <a:spcBef>
                          <a:spcPts val="0"/>
                        </a:spcBef>
                        <a:spcAft>
                          <a:spcPts val="0"/>
                        </a:spcAft>
                        <a:buNone/>
                      </a:pPr>
                      <a:r>
                        <a:rPr lang="en" sz="1000">
                          <a:solidFill>
                            <a:srgbClr val="12252C"/>
                          </a:solidFill>
                        </a:rPr>
                        <a:t>Memahami konsep sebab akibat di antara berbagai ciptaan Tuhan dan mengidentifikasi berbagai sebab yang mempunyai dampak baik atau buruk, Mengidentifikasi masalah lingkungan hidup di tempat ia tinggal dan melakukan langkah-langkah konkrit yang bisa dilakukan</a:t>
                      </a:r>
                      <a:endParaRPr sz="1000">
                        <a:solidFill>
                          <a:srgbClr val="12252C"/>
                        </a:solidFill>
                      </a:endParaRPr>
                    </a:p>
                  </a:txBody>
                  <a:tcPr marT="9525" marB="91425" marR="68575" marL="68575">
                    <a:lnT cap="flat" cmpd="sng" w="12650">
                      <a:solidFill>
                        <a:srgbClr val="2C7C9F"/>
                      </a:solidFill>
                      <a:prstDash val="solid"/>
                      <a:round/>
                      <a:headEnd len="sm" w="sm" type="none"/>
                      <a:tailEnd len="sm" w="sm" type="none"/>
                    </a:lnT>
                    <a:solidFill>
                      <a:srgbClr val="E8ECF0"/>
                    </a:solidFill>
                  </a:tcPr>
                </a:tc>
                <a:tc>
                  <a:txBody>
                    <a:bodyPr/>
                    <a:lstStyle/>
                    <a:p>
                      <a:pPr indent="0" lvl="0" marL="0" rtl="0" algn="l">
                        <a:lnSpc>
                          <a:spcPct val="115000"/>
                        </a:lnSpc>
                        <a:spcBef>
                          <a:spcPts val="0"/>
                        </a:spcBef>
                        <a:spcAft>
                          <a:spcPts val="0"/>
                        </a:spcAft>
                        <a:buNone/>
                      </a:pPr>
                      <a:r>
                        <a:rPr lang="en" sz="1000">
                          <a:solidFill>
                            <a:srgbClr val="12252C"/>
                          </a:solidFill>
                        </a:rPr>
                        <a:t>1, 2, 3, 6, 19</a:t>
                      </a:r>
                      <a:endParaRPr sz="1000">
                        <a:solidFill>
                          <a:srgbClr val="12252C"/>
                        </a:solidFill>
                      </a:endParaRPr>
                    </a:p>
                  </a:txBody>
                  <a:tcPr marT="9525" marB="91425" marR="68575" marL="68575">
                    <a:lnT cap="flat" cmpd="sng" w="12650">
                      <a:solidFill>
                        <a:srgbClr val="2C7C9F"/>
                      </a:solidFill>
                      <a:prstDash val="solid"/>
                      <a:round/>
                      <a:headEnd len="sm" w="sm" type="none"/>
                      <a:tailEnd len="sm" w="sm" type="none"/>
                    </a:lnT>
                    <a:solidFill>
                      <a:srgbClr val="E8ECF0"/>
                    </a:solidFill>
                  </a:tcPr>
                </a:tc>
              </a:tr>
              <a:tr h="446150">
                <a:tc vMerge="1"/>
                <a:tc>
                  <a:txBody>
                    <a:bodyPr/>
                    <a:lstStyle/>
                    <a:p>
                      <a:pPr indent="0" lvl="0" marL="0" rtl="0" algn="l">
                        <a:lnSpc>
                          <a:spcPct val="115000"/>
                        </a:lnSpc>
                        <a:spcBef>
                          <a:spcPts val="0"/>
                        </a:spcBef>
                        <a:spcAft>
                          <a:spcPts val="0"/>
                        </a:spcAft>
                        <a:buNone/>
                      </a:pPr>
                      <a:r>
                        <a:rPr i="1" lang="en" sz="1000">
                          <a:solidFill>
                            <a:srgbClr val="12252C"/>
                          </a:solidFill>
                        </a:rPr>
                        <a:t>Menjaga lingkungan alam sekitar</a:t>
                      </a:r>
                      <a:endParaRPr i="1" sz="1000">
                        <a:solidFill>
                          <a:srgbClr val="12252C"/>
                        </a:solidFill>
                      </a:endParaRPr>
                    </a:p>
                  </a:txBody>
                  <a:tcPr marT="9525" marB="91425" marR="68575" marL="68575"/>
                </a:tc>
                <a:tc>
                  <a:txBody>
                    <a:bodyPr/>
                    <a:lstStyle/>
                    <a:p>
                      <a:pPr indent="0" lvl="0" marL="0" rtl="0" algn="l">
                        <a:lnSpc>
                          <a:spcPct val="115000"/>
                        </a:lnSpc>
                        <a:spcBef>
                          <a:spcPts val="0"/>
                        </a:spcBef>
                        <a:spcAft>
                          <a:spcPts val="0"/>
                        </a:spcAft>
                        <a:buNone/>
                      </a:pPr>
                      <a:r>
                        <a:rPr lang="en" sz="1000">
                          <a:solidFill>
                            <a:srgbClr val="12252C"/>
                          </a:solidFill>
                        </a:rPr>
                        <a:t>Terbiasa memahami tindakan-tindakan yang ramah dan tidak ramah lingkungan serta membiasakan diri untuk berperilaku ramah lingkungan</a:t>
                      </a:r>
                      <a:endParaRPr sz="1000">
                        <a:solidFill>
                          <a:srgbClr val="12252C"/>
                        </a:solidFill>
                      </a:endParaRPr>
                    </a:p>
                  </a:txBody>
                  <a:tcPr marT="9525" marB="91425" marR="68575" marL="68575"/>
                </a:tc>
                <a:tc>
                  <a:txBody>
                    <a:bodyPr/>
                    <a:lstStyle/>
                    <a:p>
                      <a:pPr indent="0" lvl="0" marL="0" rtl="0" algn="l">
                        <a:lnSpc>
                          <a:spcPct val="115000"/>
                        </a:lnSpc>
                        <a:spcBef>
                          <a:spcPts val="0"/>
                        </a:spcBef>
                        <a:spcAft>
                          <a:spcPts val="0"/>
                        </a:spcAft>
                        <a:buNone/>
                      </a:pPr>
                      <a:r>
                        <a:rPr lang="en" sz="1000">
                          <a:solidFill>
                            <a:srgbClr val="12252C"/>
                          </a:solidFill>
                        </a:rPr>
                        <a:t>10, 11, 19</a:t>
                      </a:r>
                      <a:endParaRPr sz="1000">
                        <a:solidFill>
                          <a:srgbClr val="12252C"/>
                        </a:solidFill>
                      </a:endParaRPr>
                    </a:p>
                  </a:txBody>
                  <a:tcPr marT="9525" marB="91425" marR="68575" marL="68575"/>
                </a:tc>
              </a:tr>
              <a:tr h="558050">
                <a:tc rowSpan="2">
                  <a:txBody>
                    <a:bodyPr/>
                    <a:lstStyle/>
                    <a:p>
                      <a:pPr indent="0" lvl="0" marL="0" rtl="0" algn="l">
                        <a:lnSpc>
                          <a:spcPct val="115000"/>
                        </a:lnSpc>
                        <a:spcBef>
                          <a:spcPts val="0"/>
                        </a:spcBef>
                        <a:spcAft>
                          <a:spcPts val="0"/>
                        </a:spcAft>
                        <a:buNone/>
                      </a:pPr>
                      <a:r>
                        <a:rPr b="1" lang="en" sz="1000">
                          <a:solidFill>
                            <a:srgbClr val="600000"/>
                          </a:solidFill>
                        </a:rPr>
                        <a:t>Bernalar kritis</a:t>
                      </a:r>
                      <a:endParaRPr b="1" sz="1000">
                        <a:solidFill>
                          <a:srgbClr val="600000"/>
                        </a:solidFill>
                      </a:endParaRPr>
                    </a:p>
                  </a:txBody>
                  <a:tcPr marT="9525" marB="91425" marR="68575" marL="68575">
                    <a:solidFill>
                      <a:srgbClr val="E8ECF0"/>
                    </a:solidFill>
                  </a:tcPr>
                </a:tc>
                <a:tc>
                  <a:txBody>
                    <a:bodyPr/>
                    <a:lstStyle/>
                    <a:p>
                      <a:pPr indent="0" lvl="0" marL="0" rtl="0" algn="l">
                        <a:lnSpc>
                          <a:spcPct val="115000"/>
                        </a:lnSpc>
                        <a:spcBef>
                          <a:spcPts val="0"/>
                        </a:spcBef>
                        <a:spcAft>
                          <a:spcPts val="0"/>
                        </a:spcAft>
                        <a:buNone/>
                      </a:pPr>
                      <a:r>
                        <a:rPr i="1" lang="en" sz="1000">
                          <a:solidFill>
                            <a:srgbClr val="12252C"/>
                          </a:solidFill>
                        </a:rPr>
                        <a:t>Mengidentifikasi, mengklarifikasi, dan mengolah informasi</a:t>
                      </a:r>
                      <a:endParaRPr i="1" sz="1000">
                        <a:solidFill>
                          <a:srgbClr val="12252C"/>
                        </a:solidFill>
                      </a:endParaRPr>
                    </a:p>
                  </a:txBody>
                  <a:tcPr marT="9525" marB="91425" marR="68575" marL="68575">
                    <a:solidFill>
                      <a:srgbClr val="E8ECF0"/>
                    </a:solidFill>
                  </a:tcPr>
                </a:tc>
                <a:tc>
                  <a:txBody>
                    <a:bodyPr/>
                    <a:lstStyle/>
                    <a:p>
                      <a:pPr indent="0" lvl="0" marL="0" rtl="0" algn="l">
                        <a:lnSpc>
                          <a:spcPct val="115000"/>
                        </a:lnSpc>
                        <a:spcBef>
                          <a:spcPts val="0"/>
                        </a:spcBef>
                        <a:spcAft>
                          <a:spcPts val="0"/>
                        </a:spcAft>
                        <a:buNone/>
                      </a:pPr>
                      <a:r>
                        <a:rPr lang="en" sz="1000">
                          <a:solidFill>
                            <a:srgbClr val="12252C"/>
                          </a:solidFill>
                        </a:rPr>
                        <a:t>Mengidentifikasi, mengklarifikasi, dan menganalisis informasi yang relevan serta memprioritaskan beberapa gagasan tertentu.</a:t>
                      </a:r>
                      <a:endParaRPr sz="1000">
                        <a:solidFill>
                          <a:srgbClr val="12252C"/>
                        </a:solidFill>
                      </a:endParaRPr>
                    </a:p>
                  </a:txBody>
                  <a:tcPr marT="9525" marB="91425" marR="68575" marL="68575">
                    <a:solidFill>
                      <a:srgbClr val="E8ECF0"/>
                    </a:solidFill>
                  </a:tcPr>
                </a:tc>
                <a:tc>
                  <a:txBody>
                    <a:bodyPr/>
                    <a:lstStyle/>
                    <a:p>
                      <a:pPr indent="0" lvl="0" marL="0" rtl="0" algn="l">
                        <a:lnSpc>
                          <a:spcPct val="115000"/>
                        </a:lnSpc>
                        <a:spcBef>
                          <a:spcPts val="0"/>
                        </a:spcBef>
                        <a:spcAft>
                          <a:spcPts val="0"/>
                        </a:spcAft>
                        <a:buNone/>
                      </a:pPr>
                      <a:r>
                        <a:rPr lang="en" sz="1000">
                          <a:solidFill>
                            <a:srgbClr val="12252C"/>
                          </a:solidFill>
                        </a:rPr>
                        <a:t>4, 5, 6, 7, 8, 15, 16, 17,  </a:t>
                      </a:r>
                      <a:endParaRPr sz="1000">
                        <a:solidFill>
                          <a:srgbClr val="12252C"/>
                        </a:solidFill>
                      </a:endParaRPr>
                    </a:p>
                  </a:txBody>
                  <a:tcPr marT="9525" marB="91425" marR="68575" marL="68575">
                    <a:solidFill>
                      <a:srgbClr val="E8ECF0"/>
                    </a:solidFill>
                  </a:tcPr>
                </a:tc>
              </a:tr>
              <a:tr h="567075">
                <a:tc vMerge="1"/>
                <a:tc>
                  <a:txBody>
                    <a:bodyPr/>
                    <a:lstStyle/>
                    <a:p>
                      <a:pPr indent="0" lvl="0" marL="0" rtl="0" algn="l">
                        <a:lnSpc>
                          <a:spcPct val="115000"/>
                        </a:lnSpc>
                        <a:spcBef>
                          <a:spcPts val="0"/>
                        </a:spcBef>
                        <a:spcAft>
                          <a:spcPts val="0"/>
                        </a:spcAft>
                        <a:buNone/>
                      </a:pPr>
                      <a:r>
                        <a:rPr i="1" lang="en" sz="1000">
                          <a:solidFill>
                            <a:srgbClr val="12252C"/>
                          </a:solidFill>
                        </a:rPr>
                        <a:t>Merefleksi dan mengevaluasi pemikirannya sendiri</a:t>
                      </a:r>
                      <a:endParaRPr i="1" sz="1000">
                        <a:solidFill>
                          <a:srgbClr val="12252C"/>
                        </a:solidFill>
                      </a:endParaRPr>
                    </a:p>
                  </a:txBody>
                  <a:tcPr marT="9525" marB="91425" marR="68575" marL="68575"/>
                </a:tc>
                <a:tc>
                  <a:txBody>
                    <a:bodyPr/>
                    <a:lstStyle/>
                    <a:p>
                      <a:pPr indent="0" lvl="0" marL="0" rtl="0" algn="l">
                        <a:lnSpc>
                          <a:spcPct val="115000"/>
                        </a:lnSpc>
                        <a:spcBef>
                          <a:spcPts val="0"/>
                        </a:spcBef>
                        <a:spcAft>
                          <a:spcPts val="0"/>
                        </a:spcAft>
                        <a:buNone/>
                      </a:pPr>
                      <a:r>
                        <a:rPr lang="en" sz="1000">
                          <a:solidFill>
                            <a:srgbClr val="12252C"/>
                          </a:solidFill>
                        </a:rPr>
                        <a:t>Menjelaskan asumsi yang digunakan, menyadari kecenderungan dan konsekuensi bias pada pemikirannya, serta berusaha mempertimbangkan perspektif yang berbeda</a:t>
                      </a:r>
                      <a:endParaRPr sz="1000">
                        <a:solidFill>
                          <a:srgbClr val="12252C"/>
                        </a:solidFill>
                      </a:endParaRPr>
                    </a:p>
                  </a:txBody>
                  <a:tcPr marT="9525" marB="91425" marR="68575" marL="68575"/>
                </a:tc>
                <a:tc>
                  <a:txBody>
                    <a:bodyPr/>
                    <a:lstStyle/>
                    <a:p>
                      <a:pPr indent="0" lvl="0" marL="0" rtl="0" algn="l">
                        <a:lnSpc>
                          <a:spcPct val="115000"/>
                        </a:lnSpc>
                        <a:spcBef>
                          <a:spcPts val="0"/>
                        </a:spcBef>
                        <a:spcAft>
                          <a:spcPts val="0"/>
                        </a:spcAft>
                        <a:buNone/>
                      </a:pPr>
                      <a:r>
                        <a:rPr lang="en" sz="1000">
                          <a:solidFill>
                            <a:srgbClr val="12252C"/>
                          </a:solidFill>
                        </a:rPr>
                        <a:t>4, 5, 6, 8, 9, 10, 11, 19</a:t>
                      </a:r>
                      <a:endParaRPr sz="1000">
                        <a:solidFill>
                          <a:srgbClr val="12252C"/>
                        </a:solidFill>
                      </a:endParaRPr>
                    </a:p>
                  </a:txBody>
                  <a:tcPr marT="9525" marB="91425" marR="68575" marL="68575"/>
                </a:tc>
              </a:tr>
              <a:tr h="543750">
                <a:tc rowSpan="3">
                  <a:txBody>
                    <a:bodyPr/>
                    <a:lstStyle/>
                    <a:p>
                      <a:pPr indent="0" lvl="0" marL="0" rtl="0" algn="l">
                        <a:lnSpc>
                          <a:spcPct val="115000"/>
                        </a:lnSpc>
                        <a:spcBef>
                          <a:spcPts val="0"/>
                        </a:spcBef>
                        <a:spcAft>
                          <a:spcPts val="0"/>
                        </a:spcAft>
                        <a:buNone/>
                      </a:pPr>
                      <a:r>
                        <a:rPr b="1" lang="en" sz="1000">
                          <a:solidFill>
                            <a:srgbClr val="600000"/>
                          </a:solidFill>
                        </a:rPr>
                        <a:t>Kreatif</a:t>
                      </a:r>
                      <a:endParaRPr b="1" sz="1000">
                        <a:solidFill>
                          <a:srgbClr val="600000"/>
                        </a:solidFill>
                      </a:endParaRPr>
                    </a:p>
                  </a:txBody>
                  <a:tcPr marT="9525" marB="91425" marR="68575" marL="68575">
                    <a:lnB cap="flat" cmpd="sng" w="12650">
                      <a:solidFill>
                        <a:srgbClr val="2C7C9F"/>
                      </a:solidFill>
                      <a:prstDash val="solid"/>
                      <a:round/>
                      <a:headEnd len="sm" w="sm" type="none"/>
                      <a:tailEnd len="sm" w="sm" type="none"/>
                    </a:lnB>
                    <a:solidFill>
                      <a:srgbClr val="E8ECF0"/>
                    </a:solidFill>
                  </a:tcPr>
                </a:tc>
                <a:tc>
                  <a:txBody>
                    <a:bodyPr/>
                    <a:lstStyle/>
                    <a:p>
                      <a:pPr indent="0" lvl="0" marL="0" rtl="0" algn="l">
                        <a:lnSpc>
                          <a:spcPct val="115000"/>
                        </a:lnSpc>
                        <a:spcBef>
                          <a:spcPts val="0"/>
                        </a:spcBef>
                        <a:spcAft>
                          <a:spcPts val="0"/>
                        </a:spcAft>
                        <a:buNone/>
                      </a:pPr>
                      <a:r>
                        <a:rPr i="1" lang="en" sz="1000">
                          <a:solidFill>
                            <a:srgbClr val="12252C"/>
                          </a:solidFill>
                        </a:rPr>
                        <a:t>Menghasilkan ide solusi masalah</a:t>
                      </a:r>
                      <a:endParaRPr i="1" sz="1000">
                        <a:solidFill>
                          <a:srgbClr val="12252C"/>
                        </a:solidFill>
                      </a:endParaRPr>
                    </a:p>
                    <a:p>
                      <a:pPr indent="0" lvl="0" marL="0" rtl="0" algn="l">
                        <a:lnSpc>
                          <a:spcPct val="115000"/>
                        </a:lnSpc>
                        <a:spcBef>
                          <a:spcPts val="0"/>
                        </a:spcBef>
                        <a:spcAft>
                          <a:spcPts val="0"/>
                        </a:spcAft>
                        <a:buNone/>
                      </a:pPr>
                      <a:r>
                        <a:rPr i="1" lang="en" sz="1000">
                          <a:solidFill>
                            <a:srgbClr val="12252C"/>
                          </a:solidFill>
                        </a:rPr>
                        <a:t> </a:t>
                      </a:r>
                      <a:endParaRPr i="1" sz="1000">
                        <a:solidFill>
                          <a:srgbClr val="12252C"/>
                        </a:solidFill>
                      </a:endParaRPr>
                    </a:p>
                  </a:txBody>
                  <a:tcPr marT="9525" marB="91425" marR="68575" marL="68575">
                    <a:solidFill>
                      <a:srgbClr val="E8ECF0"/>
                    </a:solidFill>
                  </a:tcPr>
                </a:tc>
                <a:tc>
                  <a:txBody>
                    <a:bodyPr/>
                    <a:lstStyle/>
                    <a:p>
                      <a:pPr indent="0" lvl="0" marL="0" rtl="0" algn="l">
                        <a:lnSpc>
                          <a:spcPct val="115000"/>
                        </a:lnSpc>
                        <a:spcBef>
                          <a:spcPts val="0"/>
                        </a:spcBef>
                        <a:spcAft>
                          <a:spcPts val="0"/>
                        </a:spcAft>
                        <a:buNone/>
                      </a:pPr>
                      <a:r>
                        <a:rPr lang="en" sz="1000">
                          <a:solidFill>
                            <a:srgbClr val="12252C"/>
                          </a:solidFill>
                        </a:rPr>
                        <a:t>Menghubungkan gagasan yang ia miliki dengan informasi atau gagasan baru untuk menghasilkan kombinasi gagasan baru dan imajinatif untuk mengekspresikan pikiran dan/atau perasaannya</a:t>
                      </a:r>
                      <a:endParaRPr sz="1000">
                        <a:solidFill>
                          <a:srgbClr val="12252C"/>
                        </a:solidFill>
                      </a:endParaRPr>
                    </a:p>
                  </a:txBody>
                  <a:tcPr marT="9525" marB="91425" marR="68575" marL="68575">
                    <a:solidFill>
                      <a:srgbClr val="E8ECF0"/>
                    </a:solidFill>
                  </a:tcPr>
                </a:tc>
                <a:tc>
                  <a:txBody>
                    <a:bodyPr/>
                    <a:lstStyle/>
                    <a:p>
                      <a:pPr indent="0" lvl="0" marL="0" rtl="0" algn="l">
                        <a:lnSpc>
                          <a:spcPct val="115000"/>
                        </a:lnSpc>
                        <a:spcBef>
                          <a:spcPts val="0"/>
                        </a:spcBef>
                        <a:spcAft>
                          <a:spcPts val="0"/>
                        </a:spcAft>
                        <a:buNone/>
                      </a:pPr>
                      <a:r>
                        <a:rPr lang="en" sz="1000">
                          <a:solidFill>
                            <a:srgbClr val="12252C"/>
                          </a:solidFill>
                        </a:rPr>
                        <a:t> 6,7, 10, 11, 12, 13, 14, 19</a:t>
                      </a:r>
                      <a:endParaRPr sz="1000">
                        <a:solidFill>
                          <a:srgbClr val="12252C"/>
                        </a:solidFill>
                      </a:endParaRPr>
                    </a:p>
                  </a:txBody>
                  <a:tcPr marT="9525" marB="91425" marR="68575" marL="68575">
                    <a:solidFill>
                      <a:srgbClr val="E8ECF0"/>
                    </a:solidFill>
                  </a:tcPr>
                </a:tc>
              </a:tr>
              <a:tr h="380500">
                <a:tc vMerge="1"/>
                <a:tc>
                  <a:txBody>
                    <a:bodyPr/>
                    <a:lstStyle/>
                    <a:p>
                      <a:pPr indent="0" lvl="0" marL="0" rtl="0" algn="l">
                        <a:lnSpc>
                          <a:spcPct val="115000"/>
                        </a:lnSpc>
                        <a:spcBef>
                          <a:spcPts val="0"/>
                        </a:spcBef>
                        <a:spcAft>
                          <a:spcPts val="0"/>
                        </a:spcAft>
                        <a:buNone/>
                      </a:pPr>
                      <a:r>
                        <a:rPr i="1" lang="en" sz="1000">
                          <a:solidFill>
                            <a:srgbClr val="12252C"/>
                          </a:solidFill>
                        </a:rPr>
                        <a:t>Mencari solusi alternatif dari masalah</a:t>
                      </a:r>
                      <a:endParaRPr i="1" sz="1000">
                        <a:solidFill>
                          <a:srgbClr val="12252C"/>
                        </a:solidFill>
                      </a:endParaRPr>
                    </a:p>
                  </a:txBody>
                  <a:tcPr marT="9525" marB="91425" marR="68575" marL="68575"/>
                </a:tc>
                <a:tc>
                  <a:txBody>
                    <a:bodyPr/>
                    <a:lstStyle/>
                    <a:p>
                      <a:pPr indent="0" lvl="0" marL="0" rtl="0" algn="l">
                        <a:lnSpc>
                          <a:spcPct val="115000"/>
                        </a:lnSpc>
                        <a:spcBef>
                          <a:spcPts val="0"/>
                        </a:spcBef>
                        <a:spcAft>
                          <a:spcPts val="0"/>
                        </a:spcAft>
                        <a:buNone/>
                      </a:pPr>
                      <a:r>
                        <a:rPr lang="en" sz="1000">
                          <a:solidFill>
                            <a:srgbClr val="12252C"/>
                          </a:solidFill>
                        </a:rPr>
                        <a:t>Menghasilkan solusi alternatif dengan mengadaptasi berbagai gagasan dan umpan balik untuk menghadapi situasi dan permasalahan</a:t>
                      </a:r>
                      <a:endParaRPr sz="1000">
                        <a:solidFill>
                          <a:srgbClr val="12252C"/>
                        </a:solidFill>
                      </a:endParaRPr>
                    </a:p>
                  </a:txBody>
                  <a:tcPr marT="9525" marB="91425" marR="68575" marL="68575"/>
                </a:tc>
                <a:tc>
                  <a:txBody>
                    <a:bodyPr/>
                    <a:lstStyle/>
                    <a:p>
                      <a:pPr indent="0" lvl="0" marL="0" rtl="0" algn="l">
                        <a:lnSpc>
                          <a:spcPct val="115000"/>
                        </a:lnSpc>
                        <a:spcBef>
                          <a:spcPts val="0"/>
                        </a:spcBef>
                        <a:spcAft>
                          <a:spcPts val="0"/>
                        </a:spcAft>
                        <a:buNone/>
                      </a:pPr>
                      <a:r>
                        <a:rPr lang="en" sz="1000">
                          <a:solidFill>
                            <a:srgbClr val="12252C"/>
                          </a:solidFill>
                        </a:rPr>
                        <a:t> 6, 7, 10, 11, 14, 19</a:t>
                      </a:r>
                      <a:endParaRPr sz="1000">
                        <a:solidFill>
                          <a:srgbClr val="12252C"/>
                        </a:solidFill>
                      </a:endParaRPr>
                    </a:p>
                  </a:txBody>
                  <a:tcPr marT="9525" marB="91425" marR="68575" marL="68575"/>
                </a:tc>
              </a:tr>
              <a:tr h="437750">
                <a:tc vMerge="1"/>
                <a:tc>
                  <a:txBody>
                    <a:bodyPr/>
                    <a:lstStyle/>
                    <a:p>
                      <a:pPr indent="0" lvl="0" marL="0" rtl="0" algn="l">
                        <a:lnSpc>
                          <a:spcPct val="115000"/>
                        </a:lnSpc>
                        <a:spcBef>
                          <a:spcPts val="0"/>
                        </a:spcBef>
                        <a:spcAft>
                          <a:spcPts val="0"/>
                        </a:spcAft>
                        <a:buNone/>
                      </a:pPr>
                      <a:r>
                        <a:rPr i="1" lang="en" sz="1000">
                          <a:solidFill>
                            <a:srgbClr val="12252C"/>
                          </a:solidFill>
                        </a:rPr>
                        <a:t>Bereksperimen dengan berbagai pilihan solusi kreatif</a:t>
                      </a:r>
                      <a:endParaRPr i="1" sz="1000">
                        <a:solidFill>
                          <a:srgbClr val="12252C"/>
                        </a:solidFill>
                      </a:endParaRPr>
                    </a:p>
                  </a:txBody>
                  <a:tcPr marT="9525" marB="91425" marR="68575" marL="68575">
                    <a:lnB cap="flat" cmpd="sng" w="12650">
                      <a:solidFill>
                        <a:srgbClr val="2C7C9F"/>
                      </a:solidFill>
                      <a:prstDash val="solid"/>
                      <a:round/>
                      <a:headEnd len="sm" w="sm" type="none"/>
                      <a:tailEnd len="sm" w="sm" type="none"/>
                    </a:lnB>
                    <a:solidFill>
                      <a:srgbClr val="E8ECF0"/>
                    </a:solidFill>
                  </a:tcPr>
                </a:tc>
                <a:tc>
                  <a:txBody>
                    <a:bodyPr/>
                    <a:lstStyle/>
                    <a:p>
                      <a:pPr indent="0" lvl="0" marL="0" rtl="0" algn="l">
                        <a:lnSpc>
                          <a:spcPct val="115000"/>
                        </a:lnSpc>
                        <a:spcBef>
                          <a:spcPts val="0"/>
                        </a:spcBef>
                        <a:spcAft>
                          <a:spcPts val="0"/>
                        </a:spcAft>
                        <a:buNone/>
                      </a:pPr>
                      <a:r>
                        <a:rPr lang="en" sz="1000">
                          <a:solidFill>
                            <a:srgbClr val="12252C"/>
                          </a:solidFill>
                        </a:rPr>
                        <a:t>Bereksperimen dengan berbagai pilihan secara kreatif untuk memodifikasi gagasan sesuai dengan perubahan situasi.</a:t>
                      </a:r>
                      <a:endParaRPr sz="1000">
                        <a:solidFill>
                          <a:srgbClr val="12252C"/>
                        </a:solidFill>
                      </a:endParaRPr>
                    </a:p>
                  </a:txBody>
                  <a:tcPr marT="9525" marB="91425" marR="68575" marL="68575">
                    <a:lnB cap="flat" cmpd="sng" w="12650">
                      <a:solidFill>
                        <a:srgbClr val="2C7C9F"/>
                      </a:solidFill>
                      <a:prstDash val="solid"/>
                      <a:round/>
                      <a:headEnd len="sm" w="sm" type="none"/>
                      <a:tailEnd len="sm" w="sm" type="none"/>
                    </a:lnB>
                    <a:solidFill>
                      <a:srgbClr val="E8ECF0"/>
                    </a:solidFill>
                  </a:tcPr>
                </a:tc>
                <a:tc>
                  <a:txBody>
                    <a:bodyPr/>
                    <a:lstStyle/>
                    <a:p>
                      <a:pPr indent="0" lvl="0" marL="0" rtl="0" algn="l">
                        <a:lnSpc>
                          <a:spcPct val="115000"/>
                        </a:lnSpc>
                        <a:spcBef>
                          <a:spcPts val="0"/>
                        </a:spcBef>
                        <a:spcAft>
                          <a:spcPts val="0"/>
                        </a:spcAft>
                        <a:buNone/>
                      </a:pPr>
                      <a:r>
                        <a:rPr lang="en" sz="1000">
                          <a:solidFill>
                            <a:srgbClr val="12252C"/>
                          </a:solidFill>
                        </a:rPr>
                        <a:t> 10, 11, 12, 14, 18, 19</a:t>
                      </a:r>
                      <a:endParaRPr sz="1000">
                        <a:solidFill>
                          <a:srgbClr val="12252C"/>
                        </a:solidFill>
                      </a:endParaRPr>
                    </a:p>
                  </a:txBody>
                  <a:tcPr marT="9525" marB="91425" marR="68575" marL="68575">
                    <a:lnB cap="flat" cmpd="sng" w="12650">
                      <a:solidFill>
                        <a:srgbClr val="2C7C9F"/>
                      </a:solidFill>
                      <a:prstDash val="solid"/>
                      <a:round/>
                      <a:headEnd len="sm" w="sm" type="none"/>
                      <a:tailEnd len="sm" w="sm" type="none"/>
                    </a:lnB>
                    <a:solidFill>
                      <a:srgbClr val="E8ECF0"/>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7"/>
          <p:cNvSpPr txBox="1"/>
          <p:nvPr/>
        </p:nvSpPr>
        <p:spPr>
          <a:xfrm>
            <a:off x="189600" y="34275"/>
            <a:ext cx="87648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a:solidFill>
                  <a:srgbClr val="274E13"/>
                </a:solidFill>
                <a:latin typeface="Cambria"/>
                <a:ea typeface="Cambria"/>
                <a:cs typeface="Cambria"/>
                <a:sym typeface="Cambria"/>
              </a:rPr>
              <a:t>(Referensi) Perkembangan Sub-elemen Antarfase</a:t>
            </a:r>
            <a:endParaRPr b="1">
              <a:solidFill>
                <a:srgbClr val="274E13"/>
              </a:solidFill>
              <a:latin typeface="Average"/>
              <a:ea typeface="Average"/>
              <a:cs typeface="Average"/>
              <a:sym typeface="Average"/>
            </a:endParaRPr>
          </a:p>
        </p:txBody>
      </p:sp>
      <p:graphicFrame>
        <p:nvGraphicFramePr>
          <p:cNvPr id="86" name="Google Shape;86;p17"/>
          <p:cNvGraphicFramePr/>
          <p:nvPr/>
        </p:nvGraphicFramePr>
        <p:xfrm>
          <a:off x="117750" y="800625"/>
          <a:ext cx="3000000" cy="3000000"/>
        </p:xfrm>
        <a:graphic>
          <a:graphicData uri="http://schemas.openxmlformats.org/drawingml/2006/table">
            <a:tbl>
              <a:tblPr>
                <a:noFill/>
                <a:tableStyleId>{1FA0330D-61F7-4C3E-916B-7D3F3EF74910}</a:tableStyleId>
              </a:tblPr>
              <a:tblGrid>
                <a:gridCol w="1155650"/>
                <a:gridCol w="1818500"/>
                <a:gridCol w="2064050"/>
                <a:gridCol w="2088600"/>
                <a:gridCol w="1781700"/>
              </a:tblGrid>
              <a:tr h="407950">
                <a:tc>
                  <a:txBody>
                    <a:bodyPr/>
                    <a:lstStyle/>
                    <a:p>
                      <a:pPr indent="0" lvl="0" marL="0" rtl="0" algn="l">
                        <a:spcBef>
                          <a:spcPts val="0"/>
                        </a:spcBef>
                        <a:spcAft>
                          <a:spcPts val="0"/>
                        </a:spcAft>
                        <a:buNone/>
                      </a:pPr>
                      <a:r>
                        <a:t/>
                      </a:r>
                      <a:endParaRPr sz="9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900"/>
                        <a:t>Belum berkembang</a:t>
                      </a:r>
                      <a:endParaRPr b="1" sz="9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EAD3"/>
                    </a:solidFill>
                  </a:tcPr>
                </a:tc>
                <a:tc>
                  <a:txBody>
                    <a:bodyPr/>
                    <a:lstStyle/>
                    <a:p>
                      <a:pPr indent="0" lvl="0" marL="0" rtl="0" algn="ctr">
                        <a:spcBef>
                          <a:spcPts val="0"/>
                        </a:spcBef>
                        <a:spcAft>
                          <a:spcPts val="0"/>
                        </a:spcAft>
                        <a:buNone/>
                      </a:pPr>
                      <a:r>
                        <a:rPr b="1" lang="en" sz="900"/>
                        <a:t>Mulai berkembang</a:t>
                      </a:r>
                      <a:endParaRPr b="1" sz="9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6D7A8"/>
                    </a:solidFill>
                  </a:tcPr>
                </a:tc>
                <a:tc>
                  <a:txBody>
                    <a:bodyPr/>
                    <a:lstStyle/>
                    <a:p>
                      <a:pPr indent="0" lvl="0" marL="0" rtl="0" algn="ctr">
                        <a:spcBef>
                          <a:spcPts val="0"/>
                        </a:spcBef>
                        <a:spcAft>
                          <a:spcPts val="0"/>
                        </a:spcAft>
                        <a:buNone/>
                      </a:pPr>
                      <a:r>
                        <a:rPr b="1" lang="en" sz="900"/>
                        <a:t>Berkembang sesuai harapan</a:t>
                      </a:r>
                      <a:endParaRPr b="1" sz="9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3C47D"/>
                    </a:solidFill>
                  </a:tcPr>
                </a:tc>
                <a:tc>
                  <a:txBody>
                    <a:bodyPr/>
                    <a:lstStyle/>
                    <a:p>
                      <a:pPr indent="0" lvl="0" marL="0" rtl="0" algn="ctr">
                        <a:spcBef>
                          <a:spcPts val="0"/>
                        </a:spcBef>
                        <a:spcAft>
                          <a:spcPts val="0"/>
                        </a:spcAft>
                        <a:buNone/>
                      </a:pPr>
                      <a:r>
                        <a:rPr b="1" lang="en" sz="900"/>
                        <a:t>Sudah melebihi harapan</a:t>
                      </a:r>
                      <a:endParaRPr b="1" sz="9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AA84F"/>
                    </a:solidFill>
                  </a:tcPr>
                </a:tc>
              </a:tr>
              <a:tr h="1663725">
                <a:tc>
                  <a:txBody>
                    <a:bodyPr/>
                    <a:lstStyle/>
                    <a:p>
                      <a:pPr indent="0" lvl="0" marL="0" rtl="0" algn="l">
                        <a:spcBef>
                          <a:spcPts val="0"/>
                        </a:spcBef>
                        <a:spcAft>
                          <a:spcPts val="0"/>
                        </a:spcAft>
                        <a:buNone/>
                      </a:pPr>
                      <a:r>
                        <a:rPr b="1" lang="en" sz="1000"/>
                        <a:t>Memahami Keterhubungan Ekosistem Bumi</a:t>
                      </a:r>
                      <a:endParaRPr b="1" sz="1000"/>
                    </a:p>
                    <a:p>
                      <a:pPr indent="0" lvl="0" marL="0" rtl="0" algn="l">
                        <a:spcBef>
                          <a:spcPts val="0"/>
                        </a:spcBef>
                        <a:spcAft>
                          <a:spcPts val="0"/>
                        </a:spcAft>
                        <a:buNone/>
                      </a:pPr>
                      <a:r>
                        <a:t/>
                      </a:r>
                      <a:endParaRPr b="1"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 sz="1000"/>
                        <a:t>Memahami keterhubungan antara satu ciptaan dengan ciptaan Tuhan yang lainnya</a:t>
                      </a:r>
                      <a:endParaRPr sz="1000"/>
                    </a:p>
                    <a:p>
                      <a:pPr indent="0" lvl="0" marL="0" rtl="0" algn="l">
                        <a:spcBef>
                          <a:spcPts val="0"/>
                        </a:spcBef>
                        <a:spcAft>
                          <a:spcPts val="0"/>
                        </a:spcAft>
                        <a:buNone/>
                      </a:pPr>
                      <a:r>
                        <a:t/>
                      </a:r>
                      <a:endParaRPr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EAD3"/>
                    </a:solidFill>
                  </a:tcPr>
                </a:tc>
                <a:tc>
                  <a:txBody>
                    <a:bodyPr/>
                    <a:lstStyle/>
                    <a:p>
                      <a:pPr indent="0" lvl="0" marL="0" rtl="0" algn="l">
                        <a:spcBef>
                          <a:spcPts val="0"/>
                        </a:spcBef>
                        <a:spcAft>
                          <a:spcPts val="0"/>
                        </a:spcAft>
                        <a:buNone/>
                      </a:pPr>
                      <a:r>
                        <a:rPr lang="en" sz="1000"/>
                        <a:t>Memahami konsep harmoni dan mengidentifikasi adanya saling ketergantungan antara berbagai ciptaan Tuhan</a:t>
                      </a:r>
                      <a:endParaRPr sz="1000"/>
                    </a:p>
                    <a:p>
                      <a:pPr indent="0" lvl="0" marL="0" rtl="0" algn="l">
                        <a:spcBef>
                          <a:spcPts val="0"/>
                        </a:spcBef>
                        <a:spcAft>
                          <a:spcPts val="0"/>
                        </a:spcAft>
                        <a:buNone/>
                      </a:pPr>
                      <a:r>
                        <a:t/>
                      </a:r>
                      <a:endParaRPr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6D7A8"/>
                    </a:solidFill>
                  </a:tcPr>
                </a:tc>
                <a:tc>
                  <a:txBody>
                    <a:bodyPr/>
                    <a:lstStyle/>
                    <a:p>
                      <a:pPr indent="0" lvl="0" marL="0" rtl="0" algn="l">
                        <a:spcBef>
                          <a:spcPts val="0"/>
                        </a:spcBef>
                        <a:spcAft>
                          <a:spcPts val="0"/>
                        </a:spcAft>
                        <a:buNone/>
                      </a:pPr>
                      <a:r>
                        <a:rPr lang="en" sz="1000"/>
                        <a:t>Memahami konsep sebab-akibat di antara berbagai ciptaan Tuhan dan mengidentifikasi berbagai sebab yang mempunyai dampak baik atau buruk, langsung maupun tidak langsung, terhadap alam semesta.</a:t>
                      </a:r>
                      <a:endParaRPr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3C47D"/>
                    </a:solidFill>
                  </a:tcPr>
                </a:tc>
                <a:tc>
                  <a:txBody>
                    <a:bodyPr/>
                    <a:lstStyle/>
                    <a:p>
                      <a:pPr indent="0" lvl="0" marL="0" rtl="0" algn="l">
                        <a:spcBef>
                          <a:spcPts val="0"/>
                        </a:spcBef>
                        <a:spcAft>
                          <a:spcPts val="0"/>
                        </a:spcAft>
                        <a:buNone/>
                      </a:pPr>
                      <a:r>
                        <a:rPr lang="en" sz="1000"/>
                        <a:t>Mengidentifikasi masalah</a:t>
                      </a:r>
                      <a:endParaRPr sz="1000"/>
                    </a:p>
                    <a:p>
                      <a:pPr indent="0" lvl="0" marL="0" rtl="0" algn="l">
                        <a:spcBef>
                          <a:spcPts val="0"/>
                        </a:spcBef>
                        <a:spcAft>
                          <a:spcPts val="0"/>
                        </a:spcAft>
                        <a:buNone/>
                      </a:pPr>
                      <a:r>
                        <a:rPr lang="en" sz="1000"/>
                        <a:t>lingkungan hidup di tempat ia</a:t>
                      </a:r>
                      <a:endParaRPr sz="1000"/>
                    </a:p>
                    <a:p>
                      <a:pPr indent="0" lvl="0" marL="0" rtl="0" algn="l">
                        <a:spcBef>
                          <a:spcPts val="0"/>
                        </a:spcBef>
                        <a:spcAft>
                          <a:spcPts val="0"/>
                        </a:spcAft>
                        <a:buNone/>
                      </a:pPr>
                      <a:r>
                        <a:rPr lang="en" sz="1000"/>
                        <a:t>tinggal dan melakukan</a:t>
                      </a:r>
                      <a:endParaRPr sz="1000"/>
                    </a:p>
                    <a:p>
                      <a:pPr indent="0" lvl="0" marL="0" rtl="0" algn="l">
                        <a:spcBef>
                          <a:spcPts val="0"/>
                        </a:spcBef>
                        <a:spcAft>
                          <a:spcPts val="0"/>
                        </a:spcAft>
                        <a:buNone/>
                      </a:pPr>
                      <a:r>
                        <a:rPr lang="en" sz="1000"/>
                        <a:t>langkah-langkah konkrit yang bisa dilakukan untuk menghindari kerusakan dan menjaga keharmonisan ekosistem yang ada di lingkungannya.</a:t>
                      </a:r>
                      <a:endParaRPr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AA84F"/>
                    </a:solidFill>
                  </a:tcPr>
                </a:tc>
              </a:tr>
              <a:tr h="1503200">
                <a:tc>
                  <a:txBody>
                    <a:bodyPr/>
                    <a:lstStyle/>
                    <a:p>
                      <a:pPr indent="0" lvl="0" marL="0" rtl="0" algn="l">
                        <a:spcBef>
                          <a:spcPts val="0"/>
                        </a:spcBef>
                        <a:spcAft>
                          <a:spcPts val="0"/>
                        </a:spcAft>
                        <a:buNone/>
                      </a:pPr>
                      <a:r>
                        <a:rPr b="1" lang="en" sz="1000"/>
                        <a:t>Menjaga</a:t>
                      </a:r>
                      <a:endParaRPr b="1" sz="1000"/>
                    </a:p>
                    <a:p>
                      <a:pPr indent="0" lvl="0" marL="0" rtl="0" algn="l">
                        <a:spcBef>
                          <a:spcPts val="0"/>
                        </a:spcBef>
                        <a:spcAft>
                          <a:spcPts val="0"/>
                        </a:spcAft>
                        <a:buNone/>
                      </a:pPr>
                      <a:r>
                        <a:rPr b="1" lang="en" sz="1000"/>
                        <a:t>Lingkungan Alam Sekitar</a:t>
                      </a:r>
                      <a:endParaRPr b="1" sz="1000"/>
                    </a:p>
                    <a:p>
                      <a:pPr indent="0" lvl="0" marL="0" rtl="0" algn="l">
                        <a:spcBef>
                          <a:spcPts val="0"/>
                        </a:spcBef>
                        <a:spcAft>
                          <a:spcPts val="0"/>
                        </a:spcAft>
                        <a:buNone/>
                      </a:pPr>
                      <a:r>
                        <a:t/>
                      </a:r>
                      <a:endParaRPr b="1"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 sz="1000"/>
                        <a:t>Terbiasa memahami</a:t>
                      </a:r>
                      <a:endParaRPr sz="1000"/>
                    </a:p>
                    <a:p>
                      <a:pPr indent="0" lvl="0" marL="0" rtl="0" algn="l">
                        <a:spcBef>
                          <a:spcPts val="0"/>
                        </a:spcBef>
                        <a:spcAft>
                          <a:spcPts val="0"/>
                        </a:spcAft>
                        <a:buNone/>
                      </a:pPr>
                      <a:r>
                        <a:rPr lang="en" sz="1000"/>
                        <a:t>tindakan-tindakan yang ramah dan tidak ramah lingkungan serta membiasakan diri untuk</a:t>
                      </a:r>
                      <a:endParaRPr sz="1000"/>
                    </a:p>
                    <a:p>
                      <a:pPr indent="0" lvl="0" marL="0" rtl="0" algn="l">
                        <a:spcBef>
                          <a:spcPts val="0"/>
                        </a:spcBef>
                        <a:spcAft>
                          <a:spcPts val="0"/>
                        </a:spcAft>
                        <a:buNone/>
                      </a:pPr>
                      <a:r>
                        <a:rPr lang="en" sz="1000"/>
                        <a:t>berperilaku ramah lingkungan</a:t>
                      </a:r>
                      <a:endParaRPr sz="1000"/>
                    </a:p>
                    <a:p>
                      <a:pPr indent="0" lvl="0" marL="0" rtl="0" algn="l">
                        <a:spcBef>
                          <a:spcPts val="0"/>
                        </a:spcBef>
                        <a:spcAft>
                          <a:spcPts val="0"/>
                        </a:spcAft>
                        <a:buNone/>
                      </a:pPr>
                      <a:r>
                        <a:t/>
                      </a:r>
                      <a:endParaRPr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EAD3"/>
                    </a:solidFill>
                  </a:tcPr>
                </a:tc>
                <a:tc>
                  <a:txBody>
                    <a:bodyPr/>
                    <a:lstStyle/>
                    <a:p>
                      <a:pPr indent="0" lvl="0" marL="0" rtl="0" algn="l">
                        <a:spcBef>
                          <a:spcPts val="0"/>
                        </a:spcBef>
                        <a:spcAft>
                          <a:spcPts val="0"/>
                        </a:spcAft>
                        <a:buNone/>
                      </a:pPr>
                      <a:r>
                        <a:rPr lang="en" sz="1000"/>
                        <a:t>Mewujudkan rasa syukur dengan terbiasa berperilaku ramah lingkungan dan memahami akibat perbuatan tidak ramah lingkungan dalam lingkup kecil maupun besar.</a:t>
                      </a:r>
                      <a:endParaRPr sz="1000"/>
                    </a:p>
                    <a:p>
                      <a:pPr indent="0" lvl="0" marL="0" rtl="0" algn="l">
                        <a:spcBef>
                          <a:spcPts val="0"/>
                        </a:spcBef>
                        <a:spcAft>
                          <a:spcPts val="0"/>
                        </a:spcAft>
                        <a:buNone/>
                      </a:pPr>
                      <a:r>
                        <a:t/>
                      </a:r>
                      <a:endParaRPr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6D7A8"/>
                    </a:solidFill>
                  </a:tcPr>
                </a:tc>
                <a:tc>
                  <a:txBody>
                    <a:bodyPr/>
                    <a:lstStyle/>
                    <a:p>
                      <a:pPr indent="0" lvl="0" marL="0" rtl="0" algn="l">
                        <a:spcBef>
                          <a:spcPts val="0"/>
                        </a:spcBef>
                        <a:spcAft>
                          <a:spcPts val="0"/>
                        </a:spcAft>
                        <a:buNone/>
                      </a:pPr>
                      <a:r>
                        <a:rPr lang="en" sz="1000"/>
                        <a:t>Mewujudkan rasa syukur dengan berinisiatif untuk menyelesaikan permasalahan lingkungan alam sekitarnya dengan mengajukan alternatif solusi dan mulai menerapkan solusi tersebut.</a:t>
                      </a:r>
                      <a:endParaRPr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3C47D"/>
                    </a:solidFill>
                  </a:tcPr>
                </a:tc>
                <a:tc>
                  <a:txBody>
                    <a:bodyPr/>
                    <a:lstStyle/>
                    <a:p>
                      <a:pPr indent="0" lvl="0" marL="0" rtl="0" algn="l">
                        <a:spcBef>
                          <a:spcPts val="0"/>
                        </a:spcBef>
                        <a:spcAft>
                          <a:spcPts val="0"/>
                        </a:spcAft>
                        <a:buNone/>
                      </a:pPr>
                      <a:r>
                        <a:rPr lang="en" sz="1000"/>
                        <a:t>Mewujudkan rasa syukur dengan membangun kesadaran peduli lingkungan alam dengan</a:t>
                      </a:r>
                      <a:endParaRPr sz="1000"/>
                    </a:p>
                    <a:p>
                      <a:pPr indent="0" lvl="0" marL="0" rtl="0" algn="l">
                        <a:spcBef>
                          <a:spcPts val="0"/>
                        </a:spcBef>
                        <a:spcAft>
                          <a:spcPts val="0"/>
                        </a:spcAft>
                        <a:buNone/>
                      </a:pPr>
                      <a:r>
                        <a:rPr lang="en" sz="1000"/>
                        <a:t>menciptakan dan mengimplementasikan solusi dari permasalahan lingkungan yang ada.</a:t>
                      </a:r>
                      <a:endParaRPr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AA84F"/>
                    </a:solidFill>
                  </a:tcPr>
                </a:tc>
              </a:tr>
            </a:tbl>
          </a:graphicData>
        </a:graphic>
      </p:graphicFrame>
      <p:sp>
        <p:nvSpPr>
          <p:cNvPr id="87" name="Google Shape;87;p17"/>
          <p:cNvSpPr txBox="1"/>
          <p:nvPr/>
        </p:nvSpPr>
        <p:spPr>
          <a:xfrm>
            <a:off x="144750" y="461375"/>
            <a:ext cx="8114100" cy="58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Beriman, Bertakwa kepada Tuhan YME, dan Berakhlak Mulia</a:t>
            </a:r>
            <a:endParaRPr sz="1200">
              <a:latin typeface="Cambria"/>
              <a:ea typeface="Cambria"/>
              <a:cs typeface="Cambria"/>
              <a:sym typeface="Cambria"/>
            </a:endParaRPr>
          </a:p>
          <a:p>
            <a:pPr indent="0" lvl="0" marL="0" rtl="0" algn="l">
              <a:spcBef>
                <a:spcPts val="0"/>
              </a:spcBef>
              <a:spcAft>
                <a:spcPts val="0"/>
              </a:spcAft>
              <a:buNone/>
            </a:pPr>
            <a:r>
              <a:t/>
            </a:r>
            <a:endParaRPr>
              <a:latin typeface="Average"/>
              <a:ea typeface="Average"/>
              <a:cs typeface="Average"/>
              <a:sym typeface="Average"/>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8"/>
          <p:cNvSpPr txBox="1"/>
          <p:nvPr/>
        </p:nvSpPr>
        <p:spPr>
          <a:xfrm>
            <a:off x="147300" y="932950"/>
            <a:ext cx="8862900" cy="3915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Average"/>
              <a:ea typeface="Average"/>
              <a:cs typeface="Average"/>
              <a:sym typeface="Average"/>
            </a:endParaRPr>
          </a:p>
        </p:txBody>
      </p:sp>
      <p:graphicFrame>
        <p:nvGraphicFramePr>
          <p:cNvPr id="93" name="Google Shape;93;p18"/>
          <p:cNvGraphicFramePr/>
          <p:nvPr/>
        </p:nvGraphicFramePr>
        <p:xfrm>
          <a:off x="147300" y="821800"/>
          <a:ext cx="3000000" cy="3000000"/>
        </p:xfrm>
        <a:graphic>
          <a:graphicData uri="http://schemas.openxmlformats.org/drawingml/2006/table">
            <a:tbl>
              <a:tblPr>
                <a:noFill/>
                <a:tableStyleId>{1FA0330D-61F7-4C3E-916B-7D3F3EF74910}</a:tableStyleId>
              </a:tblPr>
              <a:tblGrid>
                <a:gridCol w="1195625"/>
                <a:gridCol w="1846225"/>
                <a:gridCol w="1981250"/>
                <a:gridCol w="2067200"/>
                <a:gridCol w="1772575"/>
              </a:tblGrid>
              <a:tr h="401325">
                <a:tc>
                  <a:txBody>
                    <a:bodyPr/>
                    <a:lstStyle/>
                    <a:p>
                      <a:pPr indent="0" lvl="0" marL="0" rtl="0" algn="l">
                        <a:spcBef>
                          <a:spcPts val="0"/>
                        </a:spcBef>
                        <a:spcAft>
                          <a:spcPts val="0"/>
                        </a:spcAft>
                        <a:buNone/>
                      </a:pPr>
                      <a:r>
                        <a:t/>
                      </a:r>
                      <a:endParaRPr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000"/>
                        <a:t>Belum berkembang</a:t>
                      </a:r>
                      <a:endParaRPr b="1"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EAD3"/>
                    </a:solidFill>
                  </a:tcPr>
                </a:tc>
                <a:tc>
                  <a:txBody>
                    <a:bodyPr/>
                    <a:lstStyle/>
                    <a:p>
                      <a:pPr indent="0" lvl="0" marL="0" rtl="0" algn="ctr">
                        <a:spcBef>
                          <a:spcPts val="0"/>
                        </a:spcBef>
                        <a:spcAft>
                          <a:spcPts val="0"/>
                        </a:spcAft>
                        <a:buNone/>
                      </a:pPr>
                      <a:r>
                        <a:rPr b="1" lang="en" sz="1000"/>
                        <a:t>Mulai berkembang</a:t>
                      </a:r>
                      <a:endParaRPr b="1"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6D7A8"/>
                    </a:solidFill>
                  </a:tcPr>
                </a:tc>
                <a:tc>
                  <a:txBody>
                    <a:bodyPr/>
                    <a:lstStyle/>
                    <a:p>
                      <a:pPr indent="0" lvl="0" marL="0" rtl="0" algn="ctr">
                        <a:spcBef>
                          <a:spcPts val="0"/>
                        </a:spcBef>
                        <a:spcAft>
                          <a:spcPts val="0"/>
                        </a:spcAft>
                        <a:buNone/>
                      </a:pPr>
                      <a:r>
                        <a:rPr b="1" lang="en" sz="1000"/>
                        <a:t>Berkembang sesuai harapan</a:t>
                      </a:r>
                      <a:endParaRPr b="1"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3C47D"/>
                    </a:solidFill>
                  </a:tcPr>
                </a:tc>
                <a:tc>
                  <a:txBody>
                    <a:bodyPr/>
                    <a:lstStyle/>
                    <a:p>
                      <a:pPr indent="0" lvl="0" marL="0" rtl="0" algn="ctr">
                        <a:spcBef>
                          <a:spcPts val="0"/>
                        </a:spcBef>
                        <a:spcAft>
                          <a:spcPts val="0"/>
                        </a:spcAft>
                        <a:buNone/>
                      </a:pPr>
                      <a:r>
                        <a:rPr b="1" lang="en" sz="1000"/>
                        <a:t>Sudah melebihi harapan</a:t>
                      </a:r>
                      <a:endParaRPr b="1" sz="10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AA84F"/>
                    </a:solidFill>
                  </a:tcPr>
                </a:tc>
              </a:tr>
              <a:tr h="1772925">
                <a:tc>
                  <a:txBody>
                    <a:bodyPr/>
                    <a:lstStyle/>
                    <a:p>
                      <a:pPr indent="0" lvl="0" marL="0" rtl="0" algn="l">
                        <a:spcBef>
                          <a:spcPts val="0"/>
                        </a:spcBef>
                        <a:spcAft>
                          <a:spcPts val="0"/>
                        </a:spcAft>
                        <a:buNone/>
                      </a:pPr>
                      <a:r>
                        <a:rPr lang="en" sz="1000">
                          <a:latin typeface="Cambria"/>
                          <a:ea typeface="Cambria"/>
                          <a:cs typeface="Cambria"/>
                          <a:sym typeface="Cambria"/>
                        </a:rPr>
                        <a:t>Mengidentifikasi, mengklarifikasi, dan mengolah informasi dan</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gagasan</a:t>
                      </a:r>
                      <a:endParaRPr sz="1000">
                        <a:latin typeface="Cambria"/>
                        <a:ea typeface="Cambria"/>
                        <a:cs typeface="Cambria"/>
                        <a:sym typeface="Cambria"/>
                      </a:endParaRPr>
                    </a:p>
                    <a:p>
                      <a:pPr indent="0" lvl="0" marL="0" rtl="0" algn="l">
                        <a:spcBef>
                          <a:spcPts val="0"/>
                        </a:spcBef>
                        <a:spcAft>
                          <a:spcPts val="0"/>
                        </a:spcAft>
                        <a:buNone/>
                      </a:pPr>
                      <a:r>
                        <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 sz="1000">
                          <a:latin typeface="Cambria"/>
                          <a:ea typeface="Cambria"/>
                          <a:cs typeface="Cambria"/>
                          <a:sym typeface="Cambria"/>
                        </a:rPr>
                        <a:t>Mengumpulkan, mengklasifikasikan, membandingkan dan memilih</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informasi dan gagasan dari</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berbagai sumber.</a:t>
                      </a:r>
                      <a:endParaRPr sz="1000">
                        <a:latin typeface="Cambria"/>
                        <a:ea typeface="Cambria"/>
                        <a:cs typeface="Cambria"/>
                        <a:sym typeface="Cambria"/>
                      </a:endParaRPr>
                    </a:p>
                    <a:p>
                      <a:pPr indent="0" lvl="0" marL="0" rtl="0" algn="l">
                        <a:spcBef>
                          <a:spcPts val="0"/>
                        </a:spcBef>
                        <a:spcAft>
                          <a:spcPts val="0"/>
                        </a:spcAft>
                        <a:buNone/>
                      </a:pPr>
                      <a:r>
                        <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EAD3"/>
                    </a:solidFill>
                  </a:tcPr>
                </a:tc>
                <a:tc>
                  <a:txBody>
                    <a:bodyPr/>
                    <a:lstStyle/>
                    <a:p>
                      <a:pPr indent="0" lvl="0" marL="0" rtl="0" algn="l">
                        <a:spcBef>
                          <a:spcPts val="0"/>
                        </a:spcBef>
                        <a:spcAft>
                          <a:spcPts val="0"/>
                        </a:spcAft>
                        <a:buNone/>
                      </a:pPr>
                      <a:r>
                        <a:rPr lang="en" sz="1000">
                          <a:latin typeface="Cambria"/>
                          <a:ea typeface="Cambria"/>
                          <a:cs typeface="Cambria"/>
                          <a:sym typeface="Cambria"/>
                        </a:rPr>
                        <a:t>Mengumpulkan,</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mengklasifikasikan,</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membandingkan, dan memilih informasi dari berbagai sumber, serta memperjelas informasi dengan bimbingan orang dewasa.</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6D7A8"/>
                    </a:solidFill>
                  </a:tcPr>
                </a:tc>
                <a:tc>
                  <a:txBody>
                    <a:bodyPr/>
                    <a:lstStyle/>
                    <a:p>
                      <a:pPr indent="0" lvl="0" marL="0" rtl="0" algn="l">
                        <a:spcBef>
                          <a:spcPts val="0"/>
                        </a:spcBef>
                        <a:spcAft>
                          <a:spcPts val="0"/>
                        </a:spcAft>
                        <a:buNone/>
                      </a:pPr>
                      <a:r>
                        <a:rPr lang="en" sz="1000">
                          <a:latin typeface="Cambria"/>
                          <a:ea typeface="Cambria"/>
                          <a:cs typeface="Cambria"/>
                          <a:sym typeface="Cambria"/>
                        </a:rPr>
                        <a:t>Mengidentifikasi,</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mengklarifikasi, dan menganalisis informasi yang relevan serta memprioritaskan beberapa gagasan tertentu.</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3C47D"/>
                    </a:solidFill>
                  </a:tcPr>
                </a:tc>
                <a:tc>
                  <a:txBody>
                    <a:bodyPr/>
                    <a:lstStyle/>
                    <a:p>
                      <a:pPr indent="0" lvl="0" marL="0" rtl="0" algn="l">
                        <a:spcBef>
                          <a:spcPts val="0"/>
                        </a:spcBef>
                        <a:spcAft>
                          <a:spcPts val="0"/>
                        </a:spcAft>
                        <a:buNone/>
                      </a:pPr>
                      <a:r>
                        <a:rPr lang="en" sz="1000">
                          <a:latin typeface="Cambria"/>
                          <a:ea typeface="Cambria"/>
                          <a:cs typeface="Cambria"/>
                          <a:sym typeface="Cambria"/>
                        </a:rPr>
                        <a:t>Secara kritis mengklarifikasi serta menganalisis gagasan dan informasi yang kompleks dan abstrak dari berbagai sumber. Memprioritaskan</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suatu gagasan yang paling relevan dari hasil klarifikasi dan analisis.</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AA84F"/>
                    </a:solidFill>
                  </a:tcPr>
                </a:tc>
              </a:tr>
              <a:tr h="1402475">
                <a:tc>
                  <a:txBody>
                    <a:bodyPr/>
                    <a:lstStyle/>
                    <a:p>
                      <a:pPr indent="0" lvl="0" marL="0" rtl="0" algn="l">
                        <a:spcBef>
                          <a:spcPts val="0"/>
                        </a:spcBef>
                        <a:spcAft>
                          <a:spcPts val="0"/>
                        </a:spcAft>
                        <a:buNone/>
                      </a:pPr>
                      <a:r>
                        <a:rPr lang="en" sz="1000">
                          <a:latin typeface="Cambria"/>
                          <a:ea typeface="Cambria"/>
                          <a:cs typeface="Cambria"/>
                          <a:sym typeface="Cambria"/>
                        </a:rPr>
                        <a:t>Merefleksi dan mengevaluasi pemikirannya sendiri</a:t>
                      </a:r>
                      <a:endParaRPr sz="1000">
                        <a:latin typeface="Cambria"/>
                        <a:ea typeface="Cambria"/>
                        <a:cs typeface="Cambria"/>
                        <a:sym typeface="Cambria"/>
                      </a:endParaRPr>
                    </a:p>
                    <a:p>
                      <a:pPr indent="0" lvl="0" marL="0" rtl="0" algn="l">
                        <a:spcBef>
                          <a:spcPts val="0"/>
                        </a:spcBef>
                        <a:spcAft>
                          <a:spcPts val="0"/>
                        </a:spcAft>
                        <a:buNone/>
                      </a:pPr>
                      <a:r>
                        <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 sz="1000">
                          <a:latin typeface="Cambria"/>
                          <a:ea typeface="Cambria"/>
                          <a:cs typeface="Cambria"/>
                          <a:sym typeface="Cambria"/>
                        </a:rPr>
                        <a:t>Menyampaikan apa yang sedang dipikirkan dan menjelaskan alasan dari hal</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yang dipikirkan</a:t>
                      </a:r>
                      <a:endParaRPr sz="1000">
                        <a:latin typeface="Cambria"/>
                        <a:ea typeface="Cambria"/>
                        <a:cs typeface="Cambria"/>
                        <a:sym typeface="Cambria"/>
                      </a:endParaRPr>
                    </a:p>
                    <a:p>
                      <a:pPr indent="0" lvl="0" marL="0" rtl="0" algn="l">
                        <a:spcBef>
                          <a:spcPts val="0"/>
                        </a:spcBef>
                        <a:spcAft>
                          <a:spcPts val="0"/>
                        </a:spcAft>
                        <a:buNone/>
                      </a:pPr>
                      <a:r>
                        <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EAD3"/>
                    </a:solidFill>
                  </a:tcPr>
                </a:tc>
                <a:tc>
                  <a:txBody>
                    <a:bodyPr/>
                    <a:lstStyle/>
                    <a:p>
                      <a:pPr indent="0" lvl="0" marL="0" rtl="0" algn="l">
                        <a:spcBef>
                          <a:spcPts val="0"/>
                        </a:spcBef>
                        <a:spcAft>
                          <a:spcPts val="0"/>
                        </a:spcAft>
                        <a:buNone/>
                      </a:pPr>
                      <a:r>
                        <a:rPr lang="en" sz="1000">
                          <a:latin typeface="Cambria"/>
                          <a:ea typeface="Cambria"/>
                          <a:cs typeface="Cambria"/>
                          <a:sym typeface="Cambria"/>
                        </a:rPr>
                        <a:t>Memberikan alasan dari hal yang dipikirkan, serta menyadari kemungkinan adanya bias pada pemikirannya sendiri</a:t>
                      </a:r>
                      <a:endParaRPr sz="1000">
                        <a:latin typeface="Cambria"/>
                        <a:ea typeface="Cambria"/>
                        <a:cs typeface="Cambria"/>
                        <a:sym typeface="Cambria"/>
                      </a:endParaRPr>
                    </a:p>
                    <a:p>
                      <a:pPr indent="0" lvl="0" marL="0" rtl="0" algn="l">
                        <a:spcBef>
                          <a:spcPts val="0"/>
                        </a:spcBef>
                        <a:spcAft>
                          <a:spcPts val="0"/>
                        </a:spcAft>
                        <a:buNone/>
                      </a:pPr>
                      <a:r>
                        <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6D7A8"/>
                    </a:solidFill>
                  </a:tcPr>
                </a:tc>
                <a:tc>
                  <a:txBody>
                    <a:bodyPr/>
                    <a:lstStyle/>
                    <a:p>
                      <a:pPr indent="0" lvl="0" marL="0" rtl="0" algn="l">
                        <a:spcBef>
                          <a:spcPts val="0"/>
                        </a:spcBef>
                        <a:spcAft>
                          <a:spcPts val="0"/>
                        </a:spcAft>
                        <a:buNone/>
                      </a:pPr>
                      <a:r>
                        <a:rPr lang="en" sz="1000">
                          <a:latin typeface="Cambria"/>
                          <a:ea typeface="Cambria"/>
                          <a:cs typeface="Cambria"/>
                          <a:sym typeface="Cambria"/>
                        </a:rPr>
                        <a:t>Menjelaskan asumsi</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yang digunakan, menyadari kecenderungan dan konsekuensi bias pada pemikirannya, serta berusaha mempertimbangkan perspektif yang berbeda.</a:t>
                      </a:r>
                      <a:endParaRPr sz="1000">
                        <a:latin typeface="Cambria"/>
                        <a:ea typeface="Cambria"/>
                        <a:cs typeface="Cambria"/>
                        <a:sym typeface="Cambria"/>
                      </a:endParaRPr>
                    </a:p>
                    <a:p>
                      <a:pPr indent="0" lvl="0" marL="0" rtl="0" algn="l">
                        <a:spcBef>
                          <a:spcPts val="0"/>
                        </a:spcBef>
                        <a:spcAft>
                          <a:spcPts val="0"/>
                        </a:spcAft>
                        <a:buNone/>
                      </a:pPr>
                      <a:r>
                        <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3C47D"/>
                    </a:solidFill>
                  </a:tcPr>
                </a:tc>
                <a:tc>
                  <a:txBody>
                    <a:bodyPr/>
                    <a:lstStyle/>
                    <a:p>
                      <a:pPr indent="0" lvl="0" marL="0" rtl="0" algn="l">
                        <a:spcBef>
                          <a:spcPts val="0"/>
                        </a:spcBef>
                        <a:spcAft>
                          <a:spcPts val="0"/>
                        </a:spcAft>
                        <a:buNone/>
                      </a:pPr>
                      <a:r>
                        <a:rPr lang="en" sz="1000">
                          <a:latin typeface="Cambria"/>
                          <a:ea typeface="Cambria"/>
                          <a:cs typeface="Cambria"/>
                          <a:sym typeface="Cambria"/>
                        </a:rPr>
                        <a:t>Menjelaskan alasan untuk mendukung pemikirannya dan memikirkan pandangan yang mungkin berlawanan dengan pemikirannya dan mengubah pemikirannya jika diperlukan.</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AA84F"/>
                    </a:solidFill>
                  </a:tcPr>
                </a:tc>
              </a:tr>
            </a:tbl>
          </a:graphicData>
        </a:graphic>
      </p:graphicFrame>
      <p:sp>
        <p:nvSpPr>
          <p:cNvPr id="94" name="Google Shape;94;p18"/>
          <p:cNvSpPr txBox="1"/>
          <p:nvPr/>
        </p:nvSpPr>
        <p:spPr>
          <a:xfrm>
            <a:off x="220950" y="417375"/>
            <a:ext cx="5438100" cy="384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300">
                <a:latin typeface="Cambria"/>
                <a:ea typeface="Cambria"/>
                <a:cs typeface="Cambria"/>
                <a:sym typeface="Cambria"/>
              </a:rPr>
              <a:t>Bernalar Kritis</a:t>
            </a:r>
            <a:endParaRPr b="1" sz="1300">
              <a:latin typeface="Cambria"/>
              <a:ea typeface="Cambria"/>
              <a:cs typeface="Cambria"/>
              <a:sym typeface="Cambria"/>
            </a:endParaRPr>
          </a:p>
        </p:txBody>
      </p:sp>
      <p:sp>
        <p:nvSpPr>
          <p:cNvPr id="95" name="Google Shape;95;p18"/>
          <p:cNvSpPr txBox="1"/>
          <p:nvPr/>
        </p:nvSpPr>
        <p:spPr>
          <a:xfrm>
            <a:off x="189600" y="34275"/>
            <a:ext cx="87648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a:solidFill>
                  <a:srgbClr val="274E13"/>
                </a:solidFill>
                <a:latin typeface="Cambria"/>
                <a:ea typeface="Cambria"/>
                <a:cs typeface="Cambria"/>
                <a:sym typeface="Cambria"/>
              </a:rPr>
              <a:t>(Referensi) Perkembangan Sub-elemen Antarfase</a:t>
            </a:r>
            <a:endParaRPr b="1">
              <a:solidFill>
                <a:srgbClr val="274E13"/>
              </a:solidFill>
              <a:latin typeface="Average"/>
              <a:ea typeface="Average"/>
              <a:cs typeface="Average"/>
              <a:sym typeface="Average"/>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9"/>
          <p:cNvSpPr txBox="1"/>
          <p:nvPr/>
        </p:nvSpPr>
        <p:spPr>
          <a:xfrm>
            <a:off x="147300" y="932950"/>
            <a:ext cx="8862900" cy="3915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Average"/>
              <a:ea typeface="Average"/>
              <a:cs typeface="Average"/>
              <a:sym typeface="Average"/>
            </a:endParaRPr>
          </a:p>
        </p:txBody>
      </p:sp>
      <p:sp>
        <p:nvSpPr>
          <p:cNvPr id="101" name="Google Shape;101;p19"/>
          <p:cNvSpPr txBox="1"/>
          <p:nvPr/>
        </p:nvSpPr>
        <p:spPr>
          <a:xfrm>
            <a:off x="220950" y="341175"/>
            <a:ext cx="5438100" cy="384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300">
                <a:latin typeface="Cambria"/>
                <a:ea typeface="Cambria"/>
                <a:cs typeface="Cambria"/>
                <a:sym typeface="Cambria"/>
              </a:rPr>
              <a:t>Kreatif</a:t>
            </a:r>
            <a:endParaRPr b="1" sz="1300">
              <a:latin typeface="Cambria"/>
              <a:ea typeface="Cambria"/>
              <a:cs typeface="Cambria"/>
              <a:sym typeface="Cambria"/>
            </a:endParaRPr>
          </a:p>
        </p:txBody>
      </p:sp>
      <p:sp>
        <p:nvSpPr>
          <p:cNvPr id="102" name="Google Shape;102;p19"/>
          <p:cNvSpPr txBox="1"/>
          <p:nvPr/>
        </p:nvSpPr>
        <p:spPr>
          <a:xfrm>
            <a:off x="189600" y="34275"/>
            <a:ext cx="87648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a:solidFill>
                  <a:srgbClr val="274E13"/>
                </a:solidFill>
                <a:latin typeface="Cambria"/>
                <a:ea typeface="Cambria"/>
                <a:cs typeface="Cambria"/>
                <a:sym typeface="Cambria"/>
              </a:rPr>
              <a:t>(Referensi) Perkembangan Sub-elemen Antarfase</a:t>
            </a:r>
            <a:endParaRPr b="1">
              <a:solidFill>
                <a:srgbClr val="274E13"/>
              </a:solidFill>
              <a:latin typeface="Average"/>
              <a:ea typeface="Average"/>
              <a:cs typeface="Average"/>
              <a:sym typeface="Average"/>
            </a:endParaRPr>
          </a:p>
        </p:txBody>
      </p:sp>
      <p:graphicFrame>
        <p:nvGraphicFramePr>
          <p:cNvPr id="103" name="Google Shape;103;p19"/>
          <p:cNvGraphicFramePr/>
          <p:nvPr/>
        </p:nvGraphicFramePr>
        <p:xfrm>
          <a:off x="147250" y="742950"/>
          <a:ext cx="3000000" cy="3000000"/>
        </p:xfrm>
        <a:graphic>
          <a:graphicData uri="http://schemas.openxmlformats.org/drawingml/2006/table">
            <a:tbl>
              <a:tblPr>
                <a:noFill/>
                <a:tableStyleId>{1FA0330D-61F7-4C3E-916B-7D3F3EF74910}</a:tableStyleId>
              </a:tblPr>
              <a:tblGrid>
                <a:gridCol w="1090075"/>
                <a:gridCol w="2010725"/>
                <a:gridCol w="1937075"/>
                <a:gridCol w="1973925"/>
                <a:gridCol w="1752950"/>
              </a:tblGrid>
              <a:tr h="401325">
                <a:tc>
                  <a:txBody>
                    <a:bodyPr/>
                    <a:lstStyle/>
                    <a:p>
                      <a:pPr indent="0" lvl="0" marL="0" rtl="0" algn="l">
                        <a:spcBef>
                          <a:spcPts val="0"/>
                        </a:spcBef>
                        <a:spcAft>
                          <a:spcPts val="0"/>
                        </a:spcAft>
                        <a:buNone/>
                      </a:pPr>
                      <a:r>
                        <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900"/>
                        <a:t>Belum berkembang</a:t>
                      </a:r>
                      <a:endParaRPr b="1" sz="9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EAD3"/>
                    </a:solidFill>
                  </a:tcPr>
                </a:tc>
                <a:tc>
                  <a:txBody>
                    <a:bodyPr/>
                    <a:lstStyle/>
                    <a:p>
                      <a:pPr indent="0" lvl="0" marL="0" rtl="0" algn="ctr">
                        <a:spcBef>
                          <a:spcPts val="0"/>
                        </a:spcBef>
                        <a:spcAft>
                          <a:spcPts val="0"/>
                        </a:spcAft>
                        <a:buNone/>
                      </a:pPr>
                      <a:r>
                        <a:rPr b="1" lang="en" sz="900"/>
                        <a:t>Mulai berkembang</a:t>
                      </a:r>
                      <a:endParaRPr b="1" sz="9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6D7A8"/>
                    </a:solidFill>
                  </a:tcPr>
                </a:tc>
                <a:tc>
                  <a:txBody>
                    <a:bodyPr/>
                    <a:lstStyle/>
                    <a:p>
                      <a:pPr indent="0" lvl="0" marL="0" rtl="0" algn="ctr">
                        <a:spcBef>
                          <a:spcPts val="0"/>
                        </a:spcBef>
                        <a:spcAft>
                          <a:spcPts val="0"/>
                        </a:spcAft>
                        <a:buNone/>
                      </a:pPr>
                      <a:r>
                        <a:rPr b="1" lang="en" sz="900"/>
                        <a:t>Berkembang sesuai harapan</a:t>
                      </a:r>
                      <a:endParaRPr b="1" sz="9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3C47D"/>
                    </a:solidFill>
                  </a:tcPr>
                </a:tc>
                <a:tc>
                  <a:txBody>
                    <a:bodyPr/>
                    <a:lstStyle/>
                    <a:p>
                      <a:pPr indent="0" lvl="0" marL="0" rtl="0" algn="ctr">
                        <a:spcBef>
                          <a:spcPts val="0"/>
                        </a:spcBef>
                        <a:spcAft>
                          <a:spcPts val="0"/>
                        </a:spcAft>
                        <a:buNone/>
                      </a:pPr>
                      <a:r>
                        <a:rPr b="1" lang="en" sz="900"/>
                        <a:t>Sudah melebihi harapan</a:t>
                      </a:r>
                      <a:endParaRPr b="1" sz="900"/>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AA84F"/>
                    </a:solidFill>
                  </a:tcPr>
                </a:tc>
              </a:tr>
              <a:tr h="1427475">
                <a:tc>
                  <a:txBody>
                    <a:bodyPr/>
                    <a:lstStyle/>
                    <a:p>
                      <a:pPr indent="0" lvl="0" marL="0" rtl="0" algn="l">
                        <a:spcBef>
                          <a:spcPts val="0"/>
                        </a:spcBef>
                        <a:spcAft>
                          <a:spcPts val="0"/>
                        </a:spcAft>
                        <a:buNone/>
                      </a:pPr>
                      <a:r>
                        <a:rPr lang="en" sz="900">
                          <a:latin typeface="Cambria"/>
                          <a:ea typeface="Cambria"/>
                          <a:cs typeface="Cambria"/>
                          <a:sym typeface="Cambria"/>
                        </a:rPr>
                        <a:t>Menghasilkan ide solusi masalah</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 sz="900">
                          <a:latin typeface="Cambria"/>
                          <a:ea typeface="Cambria"/>
                          <a:cs typeface="Cambria"/>
                          <a:sym typeface="Cambria"/>
                        </a:rPr>
                        <a:t>Memunculkan</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gagasan imajinatif baru yang bermakna dari beberapa</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gagasan yang berbeda sebagai</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ekspresi pikiran dan/atau perasaannya.</a:t>
                      </a:r>
                      <a:endParaRPr sz="900">
                        <a:latin typeface="Cambria"/>
                        <a:ea typeface="Cambria"/>
                        <a:cs typeface="Cambria"/>
                        <a:sym typeface="Cambria"/>
                      </a:endParaRPr>
                    </a:p>
                    <a:p>
                      <a:pPr indent="0" lvl="0" marL="0" rtl="0" algn="l">
                        <a:spcBef>
                          <a:spcPts val="0"/>
                        </a:spcBef>
                        <a:spcAft>
                          <a:spcPts val="0"/>
                        </a:spcAft>
                        <a:buNone/>
                      </a:pPr>
                      <a:r>
                        <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EAD3"/>
                    </a:solidFill>
                  </a:tcPr>
                </a:tc>
                <a:tc>
                  <a:txBody>
                    <a:bodyPr/>
                    <a:lstStyle/>
                    <a:p>
                      <a:pPr indent="0" lvl="0" marL="0" rtl="0" algn="l">
                        <a:spcBef>
                          <a:spcPts val="0"/>
                        </a:spcBef>
                        <a:spcAft>
                          <a:spcPts val="0"/>
                        </a:spcAft>
                        <a:buNone/>
                      </a:pPr>
                      <a:r>
                        <a:rPr lang="en" sz="900">
                          <a:latin typeface="Cambria"/>
                          <a:ea typeface="Cambria"/>
                          <a:cs typeface="Cambria"/>
                          <a:sym typeface="Cambria"/>
                        </a:rPr>
                        <a:t>Mengembangkan gagasan yang ia miliki untuk membuat kombinasi hal yang baru dan imajinatif</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untuk mengekspresikan</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pikiran dan/atau perasaannya.</a:t>
                      </a:r>
                      <a:endParaRPr sz="900">
                        <a:latin typeface="Cambria"/>
                        <a:ea typeface="Cambria"/>
                        <a:cs typeface="Cambria"/>
                        <a:sym typeface="Cambria"/>
                      </a:endParaRPr>
                    </a:p>
                    <a:p>
                      <a:pPr indent="0" lvl="0" marL="0" rtl="0" algn="l">
                        <a:spcBef>
                          <a:spcPts val="0"/>
                        </a:spcBef>
                        <a:spcAft>
                          <a:spcPts val="0"/>
                        </a:spcAft>
                        <a:buNone/>
                      </a:pPr>
                      <a:r>
                        <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6D7A8"/>
                    </a:solidFill>
                  </a:tcPr>
                </a:tc>
                <a:tc>
                  <a:txBody>
                    <a:bodyPr/>
                    <a:lstStyle/>
                    <a:p>
                      <a:pPr indent="0" lvl="0" marL="0" rtl="0" algn="l">
                        <a:spcBef>
                          <a:spcPts val="0"/>
                        </a:spcBef>
                        <a:spcAft>
                          <a:spcPts val="0"/>
                        </a:spcAft>
                        <a:buNone/>
                      </a:pPr>
                      <a:r>
                        <a:rPr lang="en" sz="900">
                          <a:latin typeface="Cambria"/>
                          <a:ea typeface="Cambria"/>
                          <a:cs typeface="Cambria"/>
                          <a:sym typeface="Cambria"/>
                        </a:rPr>
                        <a:t>Menghubungkan gagasan yang ia miliki dengan informasi atau gagasan baru untuk menghasilkan kombinasi gagasan baru dan imajinatif</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Untuk mengekspresikan pikiran dan/atau perasaannya.</a:t>
                      </a:r>
                      <a:endParaRPr sz="900">
                        <a:latin typeface="Cambria"/>
                        <a:ea typeface="Cambria"/>
                        <a:cs typeface="Cambria"/>
                        <a:sym typeface="Cambria"/>
                      </a:endParaRPr>
                    </a:p>
                    <a:p>
                      <a:pPr indent="0" lvl="0" marL="0" rtl="0" algn="l">
                        <a:spcBef>
                          <a:spcPts val="0"/>
                        </a:spcBef>
                        <a:spcAft>
                          <a:spcPts val="0"/>
                        </a:spcAft>
                        <a:buNone/>
                      </a:pPr>
                      <a:r>
                        <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3C47D"/>
                    </a:solidFill>
                  </a:tcPr>
                </a:tc>
                <a:tc>
                  <a:txBody>
                    <a:bodyPr/>
                    <a:lstStyle/>
                    <a:p>
                      <a:pPr indent="0" lvl="0" marL="0" rtl="0" algn="l">
                        <a:spcBef>
                          <a:spcPts val="0"/>
                        </a:spcBef>
                        <a:spcAft>
                          <a:spcPts val="0"/>
                        </a:spcAft>
                        <a:buNone/>
                      </a:pPr>
                      <a:r>
                        <a:rPr lang="en" sz="900">
                          <a:latin typeface="Cambria"/>
                          <a:ea typeface="Cambria"/>
                          <a:cs typeface="Cambria"/>
                          <a:sym typeface="Cambria"/>
                        </a:rPr>
                        <a:t>Menghasilkan gagasan yang beragam untuk mengekspresikan pikiran dan/atau perasaannya,</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menilai gagasannya, serta memikirkan segala risikonya dengan mempertimbangkan</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banyak perspektif seperti etika dan nilai kemanusiaan ketika</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Gagasannya direalisasikan.</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AA84F"/>
                    </a:solidFill>
                  </a:tcPr>
                </a:tc>
              </a:tr>
              <a:tr h="1466050">
                <a:tc>
                  <a:txBody>
                    <a:bodyPr/>
                    <a:lstStyle/>
                    <a:p>
                      <a:pPr indent="0" lvl="0" marL="0" rtl="0" algn="l">
                        <a:spcBef>
                          <a:spcPts val="0"/>
                        </a:spcBef>
                        <a:spcAft>
                          <a:spcPts val="0"/>
                        </a:spcAft>
                        <a:buNone/>
                      </a:pPr>
                      <a:r>
                        <a:rPr lang="en" sz="900">
                          <a:latin typeface="Cambria"/>
                          <a:ea typeface="Cambria"/>
                          <a:cs typeface="Cambria"/>
                          <a:sym typeface="Cambria"/>
                        </a:rPr>
                        <a:t>Mencari solusi alternative dari masalah</a:t>
                      </a:r>
                      <a:endParaRPr sz="900">
                        <a:latin typeface="Cambria"/>
                        <a:ea typeface="Cambria"/>
                        <a:cs typeface="Cambria"/>
                        <a:sym typeface="Cambria"/>
                      </a:endParaRPr>
                    </a:p>
                    <a:p>
                      <a:pPr indent="0" lvl="0" marL="0" rtl="0" algn="l">
                        <a:spcBef>
                          <a:spcPts val="0"/>
                        </a:spcBef>
                        <a:spcAft>
                          <a:spcPts val="0"/>
                        </a:spcAft>
                        <a:buNone/>
                      </a:pPr>
                      <a:r>
                        <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 sz="900">
                          <a:latin typeface="Cambria"/>
                          <a:ea typeface="Cambria"/>
                          <a:cs typeface="Cambria"/>
                          <a:sym typeface="Cambria"/>
                        </a:rPr>
                        <a:t>Mengeksplorasi dan mengekspresikan pikiran dan/atau perasaannya sesuai</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dengan minat dan kesukaannya dalam bentuk karya dan/atau tindakan serta mengapresiasi</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karya dan tindakan yang dihasilkan</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EAD3"/>
                    </a:solidFill>
                  </a:tcPr>
                </a:tc>
                <a:tc>
                  <a:txBody>
                    <a:bodyPr/>
                    <a:lstStyle/>
                    <a:p>
                      <a:pPr indent="0" lvl="0" marL="0" rtl="0" algn="l">
                        <a:spcBef>
                          <a:spcPts val="0"/>
                        </a:spcBef>
                        <a:spcAft>
                          <a:spcPts val="0"/>
                        </a:spcAft>
                        <a:buNone/>
                      </a:pPr>
                      <a:r>
                        <a:rPr lang="en" sz="900">
                          <a:latin typeface="Cambria"/>
                          <a:ea typeface="Cambria"/>
                          <a:cs typeface="Cambria"/>
                          <a:sym typeface="Cambria"/>
                        </a:rPr>
                        <a:t>Mengeksplorasi dan mengekspresikan pikiran dan/atau perasaannya sesuai</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dengan minat dan kesukaannya dalam bentuk karya dan/atau</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tindakan serta mengapresiasi dan mengkritik karya dan</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tindakan yang dihasilkan</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6D7A8"/>
                    </a:solidFill>
                  </a:tcPr>
                </a:tc>
                <a:tc>
                  <a:txBody>
                    <a:bodyPr/>
                    <a:lstStyle/>
                    <a:p>
                      <a:pPr indent="0" lvl="0" marL="0" rtl="0" algn="l">
                        <a:spcBef>
                          <a:spcPts val="0"/>
                        </a:spcBef>
                        <a:spcAft>
                          <a:spcPts val="0"/>
                        </a:spcAft>
                        <a:buNone/>
                      </a:pPr>
                      <a:r>
                        <a:rPr lang="en" sz="900">
                          <a:latin typeface="Cambria"/>
                          <a:ea typeface="Cambria"/>
                          <a:cs typeface="Cambria"/>
                          <a:sym typeface="Cambria"/>
                        </a:rPr>
                        <a:t>Mengeksplorasi dan mengekspresikan pikiran dan/atau perasaannya dalam</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bentuk karya dan/atau tindakan,</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Serta mengevaluasinya</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dan mempertimbangkan dampaknya bagi orang lain</a:t>
                      </a:r>
                      <a:endParaRPr sz="900">
                        <a:latin typeface="Cambria"/>
                        <a:ea typeface="Cambria"/>
                        <a:cs typeface="Cambria"/>
                        <a:sym typeface="Cambria"/>
                      </a:endParaRPr>
                    </a:p>
                    <a:p>
                      <a:pPr indent="0" lvl="0" marL="0" rtl="0" algn="l">
                        <a:spcBef>
                          <a:spcPts val="0"/>
                        </a:spcBef>
                        <a:spcAft>
                          <a:spcPts val="0"/>
                        </a:spcAft>
                        <a:buNone/>
                      </a:pPr>
                      <a:r>
                        <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3C47D"/>
                    </a:solidFill>
                  </a:tcPr>
                </a:tc>
                <a:tc>
                  <a:txBody>
                    <a:bodyPr/>
                    <a:lstStyle/>
                    <a:p>
                      <a:pPr indent="0" lvl="0" marL="0" rtl="0" algn="l">
                        <a:spcBef>
                          <a:spcPts val="0"/>
                        </a:spcBef>
                        <a:spcAft>
                          <a:spcPts val="0"/>
                        </a:spcAft>
                        <a:buNone/>
                      </a:pPr>
                      <a:r>
                        <a:rPr lang="en" sz="900">
                          <a:latin typeface="Cambria"/>
                          <a:ea typeface="Cambria"/>
                          <a:cs typeface="Cambria"/>
                          <a:sym typeface="Cambria"/>
                        </a:rPr>
                        <a:t>Mengeksplorasi dan</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mengekspresikan pikiran dan/atau perasaannya</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dalam bentuk karya dan/atau tindakan, serta mengevaluasinya dan mempertimbangkan</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dampak dan resikonya bagi diri dan lingkungannya dengan menggunakan berbagai perspektif.</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AA84F"/>
                    </a:solidFill>
                  </a:tcPr>
                </a:tc>
              </a:tr>
              <a:tr h="778500">
                <a:tc>
                  <a:txBody>
                    <a:bodyPr/>
                    <a:lstStyle/>
                    <a:p>
                      <a:pPr indent="0" lvl="0" marL="0" rtl="0" algn="l">
                        <a:spcBef>
                          <a:spcPts val="0"/>
                        </a:spcBef>
                        <a:spcAft>
                          <a:spcPts val="0"/>
                        </a:spcAft>
                        <a:buNone/>
                      </a:pPr>
                      <a:r>
                        <a:rPr lang="en" sz="900">
                          <a:latin typeface="Cambria"/>
                          <a:ea typeface="Cambria"/>
                          <a:cs typeface="Cambria"/>
                          <a:sym typeface="Cambria"/>
                        </a:rPr>
                        <a:t>Bereksperimen dengan berbagai pilihan solusi kreatif</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 sz="900">
                          <a:latin typeface="Cambria"/>
                          <a:ea typeface="Cambria"/>
                          <a:cs typeface="Cambria"/>
                          <a:sym typeface="Cambria"/>
                        </a:rPr>
                        <a:t>Membandingkan gagasan-gagasan</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kreatif untuk menghadapi situasi dan permasalahan.</a:t>
                      </a:r>
                      <a:endParaRPr sz="900">
                        <a:latin typeface="Cambria"/>
                        <a:ea typeface="Cambria"/>
                        <a:cs typeface="Cambria"/>
                        <a:sym typeface="Cambria"/>
                      </a:endParaRPr>
                    </a:p>
                    <a:p>
                      <a:pPr indent="0" lvl="0" marL="0" rtl="0" algn="l">
                        <a:spcBef>
                          <a:spcPts val="0"/>
                        </a:spcBef>
                        <a:spcAft>
                          <a:spcPts val="0"/>
                        </a:spcAft>
                        <a:buNone/>
                      </a:pPr>
                      <a:r>
                        <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EAD3"/>
                    </a:solidFill>
                  </a:tcPr>
                </a:tc>
                <a:tc>
                  <a:txBody>
                    <a:bodyPr/>
                    <a:lstStyle/>
                    <a:p>
                      <a:pPr indent="0" lvl="0" marL="0" rtl="0" algn="l">
                        <a:spcBef>
                          <a:spcPts val="0"/>
                        </a:spcBef>
                        <a:spcAft>
                          <a:spcPts val="0"/>
                        </a:spcAft>
                        <a:buNone/>
                      </a:pPr>
                      <a:r>
                        <a:rPr lang="en" sz="900">
                          <a:latin typeface="Cambria"/>
                          <a:ea typeface="Cambria"/>
                          <a:cs typeface="Cambria"/>
                          <a:sym typeface="Cambria"/>
                        </a:rPr>
                        <a:t>berupaya mencari solusi alternatif saat pendekatan yang diambil tidak berhasil berdasarkan</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identifikasi terhadap situasi</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B6D7A8"/>
                    </a:solidFill>
                  </a:tcPr>
                </a:tc>
                <a:tc>
                  <a:txBody>
                    <a:bodyPr/>
                    <a:lstStyle/>
                    <a:p>
                      <a:pPr indent="0" lvl="0" marL="0" rtl="0" algn="l">
                        <a:spcBef>
                          <a:spcPts val="0"/>
                        </a:spcBef>
                        <a:spcAft>
                          <a:spcPts val="0"/>
                        </a:spcAft>
                        <a:buNone/>
                      </a:pPr>
                      <a:r>
                        <a:rPr lang="en" sz="900">
                          <a:latin typeface="Cambria"/>
                          <a:ea typeface="Cambria"/>
                          <a:cs typeface="Cambria"/>
                          <a:sym typeface="Cambria"/>
                        </a:rPr>
                        <a:t>Menghasilkan solusi alternatif dengan mengadaptasi berbagai gagasan dan umpan balik untuk menghadapi situasi dan permasalahan</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93C47D"/>
                    </a:solidFill>
                  </a:tcPr>
                </a:tc>
                <a:tc>
                  <a:txBody>
                    <a:bodyPr/>
                    <a:lstStyle/>
                    <a:p>
                      <a:pPr indent="0" lvl="0" marL="0" rtl="0" algn="l">
                        <a:spcBef>
                          <a:spcPts val="0"/>
                        </a:spcBef>
                        <a:spcAft>
                          <a:spcPts val="0"/>
                        </a:spcAft>
                        <a:buNone/>
                      </a:pPr>
                      <a:r>
                        <a:rPr lang="en" sz="900">
                          <a:latin typeface="Cambria"/>
                          <a:ea typeface="Cambria"/>
                          <a:cs typeface="Cambria"/>
                          <a:sym typeface="Cambria"/>
                        </a:rPr>
                        <a:t>Bereksperimen dengan</a:t>
                      </a:r>
                      <a:endParaRPr sz="900">
                        <a:latin typeface="Cambria"/>
                        <a:ea typeface="Cambria"/>
                        <a:cs typeface="Cambria"/>
                        <a:sym typeface="Cambria"/>
                      </a:endParaRPr>
                    </a:p>
                    <a:p>
                      <a:pPr indent="0" lvl="0" marL="0" rtl="0" algn="l">
                        <a:spcBef>
                          <a:spcPts val="0"/>
                        </a:spcBef>
                        <a:spcAft>
                          <a:spcPts val="0"/>
                        </a:spcAft>
                        <a:buNone/>
                      </a:pPr>
                      <a:r>
                        <a:rPr lang="en" sz="900">
                          <a:latin typeface="Cambria"/>
                          <a:ea typeface="Cambria"/>
                          <a:cs typeface="Cambria"/>
                          <a:sym typeface="Cambria"/>
                        </a:rPr>
                        <a:t>berbagai pilihan secara kreatif untuk memodifikasi gagasan sesuai dengan perubahan situasi.</a:t>
                      </a:r>
                      <a:endParaRPr sz="9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6AA84F"/>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2252C"/>
        </a:solidFill>
      </p:bgPr>
    </p:bg>
    <p:spTree>
      <p:nvGrpSpPr>
        <p:cNvPr id="107" name="Shape 107"/>
        <p:cNvGrpSpPr/>
        <p:nvPr/>
      </p:nvGrpSpPr>
      <p:grpSpPr>
        <a:xfrm>
          <a:off x="0" y="0"/>
          <a:ext cx="0" cy="0"/>
          <a:chOff x="0" y="0"/>
          <a:chExt cx="0" cy="0"/>
        </a:xfrm>
      </p:grpSpPr>
      <p:sp>
        <p:nvSpPr>
          <p:cNvPr id="108" name="Google Shape;108;p20"/>
          <p:cNvSpPr txBox="1"/>
          <p:nvPr/>
        </p:nvSpPr>
        <p:spPr>
          <a:xfrm>
            <a:off x="270075" y="171850"/>
            <a:ext cx="87033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a:solidFill>
                  <a:schemeClr val="dk1"/>
                </a:solidFill>
                <a:latin typeface="Average"/>
                <a:ea typeface="Average"/>
                <a:cs typeface="Average"/>
                <a:sym typeface="Average"/>
              </a:rPr>
              <a:t>Relevansi projek ini bagi sekolah dan semua guru mata pelajaran</a:t>
            </a:r>
            <a:endParaRPr b="1">
              <a:solidFill>
                <a:schemeClr val="dk1"/>
              </a:solidFill>
              <a:latin typeface="Average"/>
              <a:ea typeface="Average"/>
              <a:cs typeface="Average"/>
              <a:sym typeface="Average"/>
            </a:endParaRPr>
          </a:p>
        </p:txBody>
      </p:sp>
      <p:sp>
        <p:nvSpPr>
          <p:cNvPr id="109" name="Google Shape;109;p20"/>
          <p:cNvSpPr txBox="1"/>
          <p:nvPr/>
        </p:nvSpPr>
        <p:spPr>
          <a:xfrm>
            <a:off x="208675" y="650600"/>
            <a:ext cx="5266200" cy="4346700"/>
          </a:xfrm>
          <a:prstGeom prst="rect">
            <a:avLst/>
          </a:prstGeom>
          <a:noFill/>
          <a:ln>
            <a:noFill/>
          </a:ln>
        </p:spPr>
        <p:txBody>
          <a:bodyPr anchorCtr="0" anchor="t" bIns="91425" lIns="91425" spcFirstLastPara="1" rIns="91425" wrap="square" tIns="91425">
            <a:spAutoFit/>
          </a:bodyPr>
          <a:lstStyle/>
          <a:p>
            <a:pPr indent="457200" lvl="0" marL="0" rtl="0" algn="just">
              <a:lnSpc>
                <a:spcPct val="115000"/>
              </a:lnSpc>
              <a:spcBef>
                <a:spcPts val="0"/>
              </a:spcBef>
              <a:spcAft>
                <a:spcPts val="0"/>
              </a:spcAft>
              <a:buNone/>
            </a:pPr>
            <a:r>
              <a:rPr lang="en" sz="1200">
                <a:solidFill>
                  <a:srgbClr val="FFF2CC"/>
                </a:solidFill>
              </a:rPr>
              <a:t>Seiring dengan peningkatan suhu global, tindakan mencegah perubahan iklim telah menjadi salah satu tugas yang paling menantang untuk menjaga kelestarian bumi. Perubahan iklim akan menyebabkan dampak-dampak yang merugikan bagi Indonesia. Tanpa langkah-langkah mitigasi dan adaptasi domestik, beberapa kejadian yang merugikan seperti kebakaran hutan dan gambut akan lebih sering terjadi, yang tak hanya akan menyebabkan pelepasan emisi gas rumah kaca dalam jumlah yang luar biasa besar tetapi juga akan membahayakan lingkungan dan kesehatan masyarakat,” kata Thibaud Lemercier  dari Ecofys, sebuah perusahaan konsultan.</a:t>
            </a:r>
            <a:endParaRPr sz="1200">
              <a:solidFill>
                <a:srgbClr val="FFF2CC"/>
              </a:solidFill>
            </a:endParaRPr>
          </a:p>
          <a:p>
            <a:pPr indent="0" lvl="0" marL="0" rtl="0" algn="just">
              <a:lnSpc>
                <a:spcPct val="115000"/>
              </a:lnSpc>
              <a:spcBef>
                <a:spcPts val="1200"/>
              </a:spcBef>
              <a:spcAft>
                <a:spcPts val="1200"/>
              </a:spcAft>
              <a:buNone/>
            </a:pPr>
            <a:r>
              <a:rPr lang="en" sz="1200">
                <a:solidFill>
                  <a:srgbClr val="FFF2CC"/>
                </a:solidFill>
              </a:rPr>
              <a:t>	Para ilmuwan percaya peningkatan jumlah karbon dioksida di lapisan atmosfer menjadi salah satu penyebab peningkatan suhu global. Hampir semua aktifitas yang kita lakukan  sehari-hari menghasilkan karbon dioksida yang disebut jejak karbon. Oleh sebab itu, sekolah menjadi satu titik mulai yang sangat penting untuk mendidik generasi masa depan agar menjadi individu yang peduli tentang peningkatan suhu global yang menyebabkan banyak bencana, musibah, serta kejadian alam lainnya, dan juga mencari solusi, mengubah kebiasaan agar menjadi gaya hidup yang berkelanjutan.</a:t>
            </a:r>
            <a:endParaRPr sz="1200">
              <a:solidFill>
                <a:srgbClr val="FFF2CC"/>
              </a:solidFill>
            </a:endParaRPr>
          </a:p>
        </p:txBody>
      </p:sp>
      <p:pic>
        <p:nvPicPr>
          <p:cNvPr id="110" name="Google Shape;110;p20"/>
          <p:cNvPicPr preferRelativeResize="0"/>
          <p:nvPr/>
        </p:nvPicPr>
        <p:blipFill>
          <a:blip r:embed="rId3">
            <a:alphaModFix/>
          </a:blip>
          <a:stretch>
            <a:fillRect/>
          </a:stretch>
        </p:blipFill>
        <p:spPr>
          <a:xfrm>
            <a:off x="5615575" y="2925650"/>
            <a:ext cx="3357801" cy="1888754"/>
          </a:xfrm>
          <a:prstGeom prst="rect">
            <a:avLst/>
          </a:prstGeom>
          <a:noFill/>
          <a:ln>
            <a:noFill/>
          </a:ln>
        </p:spPr>
      </p:pic>
      <p:pic>
        <p:nvPicPr>
          <p:cNvPr id="111" name="Google Shape;111;p20"/>
          <p:cNvPicPr preferRelativeResize="0"/>
          <p:nvPr/>
        </p:nvPicPr>
        <p:blipFill>
          <a:blip r:embed="rId4">
            <a:alphaModFix/>
          </a:blip>
          <a:stretch>
            <a:fillRect/>
          </a:stretch>
        </p:blipFill>
        <p:spPr>
          <a:xfrm>
            <a:off x="5615575" y="709750"/>
            <a:ext cx="3357801" cy="197831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2252C"/>
        </a:solidFill>
      </p:bgPr>
    </p:bg>
    <p:spTree>
      <p:nvGrpSpPr>
        <p:cNvPr id="115" name="Shape 115"/>
        <p:cNvGrpSpPr/>
        <p:nvPr/>
      </p:nvGrpSpPr>
      <p:grpSpPr>
        <a:xfrm>
          <a:off x="0" y="0"/>
          <a:ext cx="0" cy="0"/>
          <a:chOff x="0" y="0"/>
          <a:chExt cx="0" cy="0"/>
        </a:xfrm>
      </p:grpSpPr>
      <p:sp>
        <p:nvSpPr>
          <p:cNvPr id="116" name="Google Shape;116;p21"/>
          <p:cNvSpPr txBox="1"/>
          <p:nvPr/>
        </p:nvSpPr>
        <p:spPr>
          <a:xfrm>
            <a:off x="270075" y="171850"/>
            <a:ext cx="87033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a:solidFill>
                  <a:schemeClr val="dk1"/>
                </a:solidFill>
                <a:latin typeface="Average"/>
                <a:ea typeface="Average"/>
                <a:cs typeface="Average"/>
                <a:sym typeface="Average"/>
              </a:rPr>
              <a:t>Cara Penggunaan Perangkat Ajar Projek ini</a:t>
            </a:r>
            <a:endParaRPr b="1">
              <a:solidFill>
                <a:schemeClr val="dk1"/>
              </a:solidFill>
              <a:latin typeface="Average"/>
              <a:ea typeface="Average"/>
              <a:cs typeface="Average"/>
              <a:sym typeface="Average"/>
            </a:endParaRPr>
          </a:p>
        </p:txBody>
      </p:sp>
      <p:sp>
        <p:nvSpPr>
          <p:cNvPr id="117" name="Google Shape;117;p21"/>
          <p:cNvSpPr txBox="1"/>
          <p:nvPr/>
        </p:nvSpPr>
        <p:spPr>
          <a:xfrm>
            <a:off x="208675" y="650600"/>
            <a:ext cx="8703300" cy="2859900"/>
          </a:xfrm>
          <a:prstGeom prst="rect">
            <a:avLst/>
          </a:prstGeom>
          <a:noFill/>
          <a:ln>
            <a:noFill/>
          </a:ln>
        </p:spPr>
        <p:txBody>
          <a:bodyPr anchorCtr="0" anchor="t" bIns="91425" lIns="91425" spcFirstLastPara="1" rIns="91425" wrap="square" tIns="91425">
            <a:spAutoFit/>
          </a:bodyPr>
          <a:lstStyle/>
          <a:p>
            <a:pPr indent="457200" lvl="0" marL="0" rtl="0" algn="just">
              <a:lnSpc>
                <a:spcPct val="115000"/>
              </a:lnSpc>
              <a:spcBef>
                <a:spcPts val="1200"/>
              </a:spcBef>
              <a:spcAft>
                <a:spcPts val="0"/>
              </a:spcAft>
              <a:buNone/>
            </a:pPr>
            <a:r>
              <a:rPr lang="en" sz="1200">
                <a:solidFill>
                  <a:schemeClr val="dk1"/>
                </a:solidFill>
              </a:rPr>
              <a:t>Perangkat ajar (toolkit) ini dirancang sedemikian untuk memberi panduan kepada guru SMA/SMK (Fase E) untuk mencakup kegiatan kokurikuler yang mengandung tema “Gaya Hidup Berkelanjutan”. Perangkat ajar bertema “Jejak Karbon, Jejak Kita di Bumi” ini mengandung total 20 (dua puluh) aktivitas yang berkaitan satu sama lain nya. Tim penyusun menyarankan projek ini bisa dimulai di awal semester karena penelitian dan aktivitas di dalam tidak hanya untuk pengetahuan tetapi siswa bisa menerapkan ilmu dan aktivitas gaya hidup menuju kehijauan dan berkelanjutan. Waktu yang direkomendasikan untuk memenuhi perangkat ini adalah 70 JP (tujuh puluh jam pelajaran), disarankan juga ada jeda waktu di antara aktivitas untuk memberikan waktu berpikir, diskusi, mempersiapkan material dan refleksi di kalangan guru maupun siswa. </a:t>
            </a:r>
            <a:endParaRPr sz="1200">
              <a:solidFill>
                <a:schemeClr val="dk1"/>
              </a:solidFill>
            </a:endParaRPr>
          </a:p>
          <a:p>
            <a:pPr indent="457200" lvl="0" marL="0" rtl="0" algn="just">
              <a:lnSpc>
                <a:spcPct val="115000"/>
              </a:lnSpc>
              <a:spcBef>
                <a:spcPts val="1200"/>
              </a:spcBef>
              <a:spcAft>
                <a:spcPts val="1200"/>
              </a:spcAft>
              <a:buNone/>
            </a:pPr>
            <a:r>
              <a:rPr lang="en" sz="1200">
                <a:solidFill>
                  <a:schemeClr val="dk1"/>
                </a:solidFill>
              </a:rPr>
              <a:t>Walaupun demikian, Tim Penyusun memahami bahwa setiap sekolah memiliki syarat dan kondisi yang berbeda. Dengan demikian, kepala sekolah dan guru memiliki hak dan kebebasan untuk menyesuaikan jumlah, waktu aktivitas dan juga waktu yang diperlukan untuk menyelesaikan perangkat ajar ini sehingga setiap sekolah bisa memanfaatkan perangkat ini secara maksimum. </a:t>
            </a:r>
            <a:endParaRPr sz="1300">
              <a:solidFill>
                <a:schemeClr val="dk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2252C"/>
        </a:solidFill>
      </p:bgPr>
    </p:bg>
    <p:spTree>
      <p:nvGrpSpPr>
        <p:cNvPr id="121" name="Shape 121"/>
        <p:cNvGrpSpPr/>
        <p:nvPr/>
      </p:nvGrpSpPr>
      <p:grpSpPr>
        <a:xfrm>
          <a:off x="0" y="0"/>
          <a:ext cx="0" cy="0"/>
          <a:chOff x="0" y="0"/>
          <a:chExt cx="0" cy="0"/>
        </a:xfrm>
      </p:grpSpPr>
      <p:sp>
        <p:nvSpPr>
          <p:cNvPr id="122" name="Google Shape;122;p22"/>
          <p:cNvSpPr txBox="1"/>
          <p:nvPr/>
        </p:nvSpPr>
        <p:spPr>
          <a:xfrm>
            <a:off x="93025" y="50500"/>
            <a:ext cx="89313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a:solidFill>
                  <a:srgbClr val="FFFFFF"/>
                </a:solidFill>
                <a:latin typeface="Cambria"/>
                <a:ea typeface="Cambria"/>
                <a:cs typeface="Cambria"/>
                <a:sym typeface="Cambria"/>
              </a:rPr>
              <a:t>Tips untuk Guru sebelum memulai projek</a:t>
            </a:r>
            <a:endParaRPr b="1">
              <a:solidFill>
                <a:srgbClr val="FFFFFF"/>
              </a:solidFill>
              <a:latin typeface="Cambria"/>
              <a:ea typeface="Cambria"/>
              <a:cs typeface="Cambria"/>
              <a:sym typeface="Cambria"/>
            </a:endParaRPr>
          </a:p>
        </p:txBody>
      </p:sp>
      <p:sp>
        <p:nvSpPr>
          <p:cNvPr id="123" name="Google Shape;123;p22"/>
          <p:cNvSpPr txBox="1"/>
          <p:nvPr/>
        </p:nvSpPr>
        <p:spPr>
          <a:xfrm>
            <a:off x="2593425" y="518325"/>
            <a:ext cx="6497400" cy="4433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t>	</a:t>
            </a:r>
            <a:r>
              <a:rPr lang="en" sz="1200">
                <a:solidFill>
                  <a:schemeClr val="dk1"/>
                </a:solidFill>
              </a:rPr>
              <a:t>Untuk mencapai tujuan pembelajaran, guru perlu memperhatikan kebiasaan dan gaya hidup pada diri sendiri, lingkungan sekolah dan peserta didik. Dengan demikian, guru dapat memperlihatkan kebiasaan gaya hidup berkelanjutan sejak awal projek supaya peserta didik dapat mendapat pengertian lebih mendalam dalam praktiknya.</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spcBef>
                <a:spcPts val="0"/>
              </a:spcBef>
              <a:spcAft>
                <a:spcPts val="0"/>
              </a:spcAft>
              <a:buNone/>
            </a:pPr>
            <a:r>
              <a:rPr lang="en" sz="1200">
                <a:solidFill>
                  <a:schemeClr val="dk1"/>
                </a:solidFill>
              </a:rPr>
              <a:t>	Beberapa hal yang dapat guru lakukan:</a:t>
            </a:r>
            <a:endParaRPr sz="1200">
              <a:solidFill>
                <a:schemeClr val="dk1"/>
              </a:solidFill>
            </a:endParaRPr>
          </a:p>
          <a:p>
            <a:pPr indent="-304800" lvl="0" marL="457200" rtl="0" algn="l">
              <a:spcBef>
                <a:spcPts val="0"/>
              </a:spcBef>
              <a:spcAft>
                <a:spcPts val="0"/>
              </a:spcAft>
              <a:buClr>
                <a:schemeClr val="dk1"/>
              </a:buClr>
              <a:buSzPts val="1200"/>
              <a:buAutoNum type="arabicPeriod"/>
            </a:pPr>
            <a:r>
              <a:rPr lang="en" sz="1200">
                <a:solidFill>
                  <a:schemeClr val="dk1"/>
                </a:solidFill>
              </a:rPr>
              <a:t>Memfasilitasi diri mengenai pengetahuan atas isu perubahan iklim yang terjadi di sekitar.</a:t>
            </a:r>
            <a:endParaRPr sz="1200">
              <a:solidFill>
                <a:schemeClr val="dk1"/>
              </a:solidFill>
            </a:endParaRPr>
          </a:p>
          <a:p>
            <a:pPr indent="-304800" lvl="0" marL="457200" rtl="0" algn="l">
              <a:spcBef>
                <a:spcPts val="0"/>
              </a:spcBef>
              <a:spcAft>
                <a:spcPts val="0"/>
              </a:spcAft>
              <a:buClr>
                <a:schemeClr val="dk1"/>
              </a:buClr>
              <a:buSzPts val="1200"/>
              <a:buAutoNum type="arabicPeriod"/>
            </a:pPr>
            <a:r>
              <a:rPr lang="en" sz="1200">
                <a:solidFill>
                  <a:schemeClr val="dk1"/>
                </a:solidFill>
              </a:rPr>
              <a:t>Mencoba menyediakan bahan bacaan, alat tulis daur ulang yang ada seperti, memakai kertas bekas untuk menulis draf artikel, memakai botol bekas, kertas koran dan bahan bekas lainnya untuk pembuatan poster atau dekorasi untuk kampanye</a:t>
            </a:r>
            <a:endParaRPr sz="1200">
              <a:solidFill>
                <a:schemeClr val="dk1"/>
              </a:solidFill>
            </a:endParaRPr>
          </a:p>
          <a:p>
            <a:pPr indent="-304800" lvl="0" marL="457200" rtl="0" algn="l">
              <a:spcBef>
                <a:spcPts val="0"/>
              </a:spcBef>
              <a:spcAft>
                <a:spcPts val="0"/>
              </a:spcAft>
              <a:buClr>
                <a:schemeClr val="dk1"/>
              </a:buClr>
              <a:buSzPts val="1200"/>
              <a:buAutoNum type="arabicPeriod"/>
            </a:pPr>
            <a:r>
              <a:rPr lang="en" sz="1200">
                <a:solidFill>
                  <a:schemeClr val="dk1"/>
                </a:solidFill>
              </a:rPr>
              <a:t>Mendukung pasar lokal yang ada disekitar rumah dan lingkungan sekolah, membujuk para peserta didik untuk membeli bahan makan dan minuman dari warung terdekat yang menjual bahan buatan Indonesia, membeli pakaian atau bahan baku lainnya yang juga buatan lokal.</a:t>
            </a:r>
            <a:endParaRPr sz="1200">
              <a:solidFill>
                <a:schemeClr val="dk1"/>
              </a:solidFill>
            </a:endParaRPr>
          </a:p>
          <a:p>
            <a:pPr indent="-304800" lvl="0" marL="457200" rtl="0" algn="l">
              <a:spcBef>
                <a:spcPts val="0"/>
              </a:spcBef>
              <a:spcAft>
                <a:spcPts val="0"/>
              </a:spcAft>
              <a:buClr>
                <a:schemeClr val="dk1"/>
              </a:buClr>
              <a:buSzPts val="1200"/>
              <a:buAutoNum type="arabicPeriod"/>
            </a:pPr>
            <a:r>
              <a:rPr lang="en" sz="1200">
                <a:solidFill>
                  <a:schemeClr val="dk1"/>
                </a:solidFill>
              </a:rPr>
              <a:t>Mengingatkan para peserta didik untuk lebih baik mengurangi sampah daripada mendaur ulang, seperti dengan pengurangan pemakaian kemasan 1x pakai, membawa botol minum sendiri, membawa tas belanja dll.</a:t>
            </a:r>
            <a:endParaRPr sz="1200">
              <a:solidFill>
                <a:schemeClr val="dk1"/>
              </a:solidFill>
            </a:endParaRPr>
          </a:p>
          <a:p>
            <a:pPr indent="-304800" lvl="0" marL="457200" rtl="0" algn="l">
              <a:spcBef>
                <a:spcPts val="0"/>
              </a:spcBef>
              <a:spcAft>
                <a:spcPts val="0"/>
              </a:spcAft>
              <a:buClr>
                <a:schemeClr val="dk1"/>
              </a:buClr>
              <a:buSzPts val="1200"/>
              <a:buAutoNum type="arabicPeriod"/>
            </a:pPr>
            <a:r>
              <a:rPr lang="en" sz="1200">
                <a:solidFill>
                  <a:schemeClr val="dk1"/>
                </a:solidFill>
              </a:rPr>
              <a:t>Mengingatkan peserta didik bahwa semua ekosistem saling berhubungan bahkan air yang dibuang di toilet. Sebisa mungkin menghemat pemakaian air, sabun, listrik, dll</a:t>
            </a:r>
            <a:endParaRPr sz="1200">
              <a:solidFill>
                <a:schemeClr val="dk1"/>
              </a:solidFill>
            </a:endParaRPr>
          </a:p>
          <a:p>
            <a:pPr indent="-304800" lvl="0" marL="457200" rtl="0" algn="l">
              <a:spcBef>
                <a:spcPts val="0"/>
              </a:spcBef>
              <a:spcAft>
                <a:spcPts val="0"/>
              </a:spcAft>
              <a:buClr>
                <a:schemeClr val="dk1"/>
              </a:buClr>
              <a:buSzPts val="1200"/>
              <a:buAutoNum type="arabicPeriod"/>
            </a:pPr>
            <a:r>
              <a:rPr lang="en" sz="1200">
                <a:solidFill>
                  <a:schemeClr val="dk1"/>
                </a:solidFill>
              </a:rPr>
              <a:t>Alat transportasi yang dipakai juga merupakan kontributor jejak karbon yang signifikan. Guru mendukung pemakaian alat transportasi umum, berbagi kendaraan, atau jalan kaki apabila memmungkinkan. </a:t>
            </a:r>
            <a:endParaRPr sz="1200">
              <a:solidFill>
                <a:schemeClr val="dk1"/>
              </a:solidFill>
            </a:endParaRPr>
          </a:p>
        </p:txBody>
      </p:sp>
      <p:pic>
        <p:nvPicPr>
          <p:cNvPr id="124" name="Google Shape;124;p22"/>
          <p:cNvPicPr preferRelativeResize="0"/>
          <p:nvPr/>
        </p:nvPicPr>
        <p:blipFill>
          <a:blip r:embed="rId3">
            <a:alphaModFix/>
          </a:blip>
          <a:stretch>
            <a:fillRect/>
          </a:stretch>
        </p:blipFill>
        <p:spPr>
          <a:xfrm>
            <a:off x="225950" y="899325"/>
            <a:ext cx="2367475" cy="3163200"/>
          </a:xfrm>
          <a:prstGeom prst="rect">
            <a:avLst/>
          </a:prstGeom>
          <a:noFill/>
          <a:ln>
            <a:noFill/>
          </a:ln>
        </p:spPr>
      </p:pic>
      <p:sp>
        <p:nvSpPr>
          <p:cNvPr id="125" name="Google Shape;125;p22"/>
          <p:cNvSpPr txBox="1"/>
          <p:nvPr/>
        </p:nvSpPr>
        <p:spPr>
          <a:xfrm>
            <a:off x="328725" y="4083800"/>
            <a:ext cx="23676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100">
                <a:solidFill>
                  <a:srgbClr val="FFF2CC"/>
                </a:solidFill>
                <a:latin typeface="Average"/>
                <a:ea typeface="Average"/>
                <a:cs typeface="Average"/>
                <a:sym typeface="Average"/>
              </a:rPr>
              <a:t>https://pngtree.com/so/eco-friendly</a:t>
            </a:r>
            <a:endParaRPr sz="1100">
              <a:solidFill>
                <a:srgbClr val="FFF2CC"/>
              </a:solidFill>
              <a:latin typeface="Average"/>
              <a:ea typeface="Average"/>
              <a:cs typeface="Average"/>
              <a:sym typeface="Average"/>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F5B03"/>
        </a:solidFill>
      </p:bgPr>
    </p:bg>
    <p:spTree>
      <p:nvGrpSpPr>
        <p:cNvPr id="129" name="Shape 129"/>
        <p:cNvGrpSpPr/>
        <p:nvPr/>
      </p:nvGrpSpPr>
      <p:grpSpPr>
        <a:xfrm>
          <a:off x="0" y="0"/>
          <a:ext cx="0" cy="0"/>
          <a:chOff x="0" y="0"/>
          <a:chExt cx="0" cy="0"/>
        </a:xfrm>
      </p:grpSpPr>
      <p:pic>
        <p:nvPicPr>
          <p:cNvPr id="130" name="Google Shape;130;p23"/>
          <p:cNvPicPr preferRelativeResize="0"/>
          <p:nvPr/>
        </p:nvPicPr>
        <p:blipFill>
          <a:blip r:embed="rId3">
            <a:alphaModFix/>
          </a:blip>
          <a:stretch>
            <a:fillRect/>
          </a:stretch>
        </p:blipFill>
        <p:spPr>
          <a:xfrm>
            <a:off x="915475" y="0"/>
            <a:ext cx="7337999" cy="4132068"/>
          </a:xfrm>
          <a:prstGeom prst="rect">
            <a:avLst/>
          </a:prstGeom>
          <a:noFill/>
          <a:ln>
            <a:noFill/>
          </a:ln>
        </p:spPr>
      </p:pic>
      <p:sp>
        <p:nvSpPr>
          <p:cNvPr id="131" name="Google Shape;131;p23"/>
          <p:cNvSpPr txBox="1"/>
          <p:nvPr/>
        </p:nvSpPr>
        <p:spPr>
          <a:xfrm>
            <a:off x="903000" y="4199575"/>
            <a:ext cx="7338000" cy="10374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3600">
                <a:solidFill>
                  <a:srgbClr val="FFFF00"/>
                </a:solidFill>
                <a:latin typeface="Cambria"/>
                <a:ea typeface="Cambria"/>
                <a:cs typeface="Cambria"/>
                <a:sym typeface="Cambria"/>
              </a:rPr>
              <a:t>Jejak Karbon, Jejak Kita di Bumi</a:t>
            </a:r>
            <a:endParaRPr b="1" sz="3600">
              <a:solidFill>
                <a:srgbClr val="FFFF00"/>
              </a:solidFill>
              <a:latin typeface="Cambria"/>
              <a:ea typeface="Cambria"/>
              <a:cs typeface="Cambria"/>
              <a:sym typeface="Cambria"/>
            </a:endParaRPr>
          </a:p>
          <a:p>
            <a:pPr indent="0" lvl="0" marL="0" rtl="0" algn="l">
              <a:spcBef>
                <a:spcPts val="0"/>
              </a:spcBef>
              <a:spcAft>
                <a:spcPts val="0"/>
              </a:spcAft>
              <a:buNone/>
            </a:pPr>
            <a:r>
              <a:t/>
            </a:r>
            <a:endParaRPr>
              <a:latin typeface="Average"/>
              <a:ea typeface="Average"/>
              <a:cs typeface="Average"/>
              <a:sym typeface="Averag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35" name="Shape 135"/>
        <p:cNvGrpSpPr/>
        <p:nvPr/>
      </p:nvGrpSpPr>
      <p:grpSpPr>
        <a:xfrm>
          <a:off x="0" y="0"/>
          <a:ext cx="0" cy="0"/>
          <a:chOff x="0" y="0"/>
          <a:chExt cx="0" cy="0"/>
        </a:xfrm>
      </p:grpSpPr>
      <p:sp>
        <p:nvSpPr>
          <p:cNvPr id="136" name="Google Shape;136;p24"/>
          <p:cNvSpPr txBox="1"/>
          <p:nvPr/>
        </p:nvSpPr>
        <p:spPr>
          <a:xfrm>
            <a:off x="-99800" y="5000"/>
            <a:ext cx="1760100" cy="1218900"/>
          </a:xfrm>
          <a:prstGeom prst="rect">
            <a:avLst/>
          </a:prstGeom>
          <a:noFill/>
          <a:ln>
            <a:noFill/>
          </a:ln>
        </p:spPr>
        <p:txBody>
          <a:bodyPr anchorCtr="0" anchor="t" bIns="91425" lIns="91425" spcFirstLastPara="1" rIns="91425" wrap="square" tIns="91425">
            <a:spAutoFit/>
          </a:bodyPr>
          <a:lstStyle/>
          <a:p>
            <a:pPr indent="-190500" lvl="0" marL="342900" rtl="0" algn="l">
              <a:lnSpc>
                <a:spcPct val="115000"/>
              </a:lnSpc>
              <a:spcBef>
                <a:spcPts val="0"/>
              </a:spcBef>
              <a:spcAft>
                <a:spcPts val="0"/>
              </a:spcAft>
              <a:buSzPts val="1200"/>
              <a:buFont typeface="Cambria"/>
              <a:buAutoNum type="arabicPeriod"/>
            </a:pPr>
            <a:r>
              <a:rPr b="1" lang="en" sz="1200">
                <a:latin typeface="Cambria"/>
                <a:ea typeface="Cambria"/>
                <a:cs typeface="Cambria"/>
                <a:sym typeface="Cambria"/>
              </a:rPr>
              <a:t>Pengenalan terhadap perubahan iklim: realitas dan miskonsepsinya</a:t>
            </a:r>
            <a:endParaRPr sz="1200">
              <a:latin typeface="Cambria"/>
              <a:ea typeface="Cambria"/>
              <a:cs typeface="Cambria"/>
              <a:sym typeface="Cambria"/>
            </a:endParaRPr>
          </a:p>
        </p:txBody>
      </p:sp>
      <p:sp>
        <p:nvSpPr>
          <p:cNvPr id="137" name="Google Shape;137;p24"/>
          <p:cNvSpPr txBox="1"/>
          <p:nvPr/>
        </p:nvSpPr>
        <p:spPr>
          <a:xfrm>
            <a:off x="186025" y="3262650"/>
            <a:ext cx="1474200" cy="16662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a:t>
            </a:r>
            <a:endParaRPr sz="1100"/>
          </a:p>
          <a:p>
            <a:pPr indent="0" lvl="0" marL="0" rtl="0" algn="r">
              <a:lnSpc>
                <a:spcPct val="115000"/>
              </a:lnSpc>
              <a:spcBef>
                <a:spcPts val="0"/>
              </a:spcBef>
              <a:spcAft>
                <a:spcPts val="0"/>
              </a:spcAft>
              <a:buNone/>
            </a:pPr>
            <a:r>
              <a:rPr lang="en" sz="1100"/>
              <a:t>2 JP tugas mandiri</a:t>
            </a:r>
            <a:endParaRPr sz="1100"/>
          </a:p>
          <a:p>
            <a:pPr indent="0" lvl="0" marL="0" rtl="0" algn="r">
              <a:lnSpc>
                <a:spcPct val="115000"/>
              </a:lnSpc>
              <a:spcBef>
                <a:spcPts val="0"/>
              </a:spcBef>
              <a:spcAft>
                <a:spcPts val="0"/>
              </a:spcAft>
              <a:buNone/>
            </a:pPr>
            <a:r>
              <a:rPr lang="en" sz="1100"/>
              <a:t>(Total 3 JP)</a:t>
            </a:r>
            <a:endParaRPr sz="1100"/>
          </a:p>
          <a:p>
            <a:pPr indent="0" lvl="0" marL="0" rtl="0" algn="r">
              <a:lnSpc>
                <a:spcPct val="115000"/>
              </a:lnSpc>
              <a:spcBef>
                <a:spcPts val="0"/>
              </a:spcBef>
              <a:spcAft>
                <a:spcPts val="0"/>
              </a:spcAft>
              <a:buNone/>
            </a:pPr>
            <a:r>
              <a:rPr lang="en" sz="1100"/>
              <a:t>Bahan: Artikel, alat tulis</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138" name="Google Shape;138;p24"/>
          <p:cNvSpPr txBox="1"/>
          <p:nvPr/>
        </p:nvSpPr>
        <p:spPr>
          <a:xfrm>
            <a:off x="1645625" y="114475"/>
            <a:ext cx="4215600" cy="44631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100"/>
              <a:t>Persiapan</a:t>
            </a:r>
            <a:endParaRPr b="1" sz="1100"/>
          </a:p>
          <a:p>
            <a:pPr indent="0" lvl="0" marL="0" rtl="0" algn="l">
              <a:lnSpc>
                <a:spcPct val="115000"/>
              </a:lnSpc>
              <a:spcBef>
                <a:spcPts val="0"/>
              </a:spcBef>
              <a:spcAft>
                <a:spcPts val="0"/>
              </a:spcAft>
              <a:buNone/>
            </a:pPr>
            <a:r>
              <a:rPr lang="en" sz="1000"/>
              <a:t>- </a:t>
            </a:r>
            <a:r>
              <a:rPr lang="en" sz="1000"/>
              <a:t>Guru mengumpulkan setidaknya 2 artikel yang membahas isu perubahan iklim, khususnya yang terjadi di Indonesia.</a:t>
            </a:r>
            <a:endParaRPr sz="1000"/>
          </a:p>
          <a:p>
            <a:pPr indent="0" lvl="0" marL="0" rtl="0" algn="l">
              <a:lnSpc>
                <a:spcPct val="115000"/>
              </a:lnSpc>
              <a:spcBef>
                <a:spcPts val="0"/>
              </a:spcBef>
              <a:spcAft>
                <a:spcPts val="0"/>
              </a:spcAft>
              <a:buNone/>
            </a:pPr>
            <a:r>
              <a:rPr lang="en" sz="1000"/>
              <a:t>- Guru bisa mempersiapkan diri dengan catatan perbandingan realita dan miskonsepsi mengenai perubahan iklim</a:t>
            </a:r>
            <a:endParaRPr sz="1000"/>
          </a:p>
          <a:p>
            <a:pPr indent="0" lvl="0" marL="0" rtl="0" algn="l">
              <a:lnSpc>
                <a:spcPct val="115000"/>
              </a:lnSpc>
              <a:spcBef>
                <a:spcPts val="0"/>
              </a:spcBef>
              <a:spcAft>
                <a:spcPts val="0"/>
              </a:spcAft>
              <a:buNone/>
            </a:pPr>
            <a:r>
              <a:rPr lang="en" sz="1000"/>
              <a:t> </a:t>
            </a:r>
            <a:endParaRPr sz="1000"/>
          </a:p>
          <a:p>
            <a:pPr indent="0" lvl="0" marL="0" rtl="0" algn="l">
              <a:lnSpc>
                <a:spcPct val="115000"/>
              </a:lnSpc>
              <a:spcBef>
                <a:spcPts val="0"/>
              </a:spcBef>
              <a:spcAft>
                <a:spcPts val="0"/>
              </a:spcAft>
              <a:buNone/>
            </a:pPr>
            <a:r>
              <a:rPr b="1" lang="en" sz="1100"/>
              <a:t>Pelaksanaan</a:t>
            </a:r>
            <a:endParaRPr b="1" sz="1100"/>
          </a:p>
          <a:p>
            <a:pPr indent="0" lvl="0" marL="0" rtl="0" algn="l">
              <a:lnSpc>
                <a:spcPct val="115000"/>
              </a:lnSpc>
              <a:spcBef>
                <a:spcPts val="0"/>
              </a:spcBef>
              <a:spcAft>
                <a:spcPts val="0"/>
              </a:spcAft>
              <a:buNone/>
            </a:pPr>
            <a:r>
              <a:rPr lang="en" sz="1000"/>
              <a:t>- </a:t>
            </a:r>
            <a:r>
              <a:rPr lang="en" sz="1000"/>
              <a:t>Guru memulai projek dengan sesi tanya jawab mengenai apa yang telah peserta didik ketahui mengenai perubahan iklim. Beberapa pertanyaan pemantik yang bisa dipakai:</a:t>
            </a:r>
            <a:endParaRPr sz="1000"/>
          </a:p>
          <a:p>
            <a:pPr indent="-228600" lvl="0" marL="685800" rtl="0" algn="l">
              <a:lnSpc>
                <a:spcPct val="115000"/>
              </a:lnSpc>
              <a:spcBef>
                <a:spcPts val="0"/>
              </a:spcBef>
              <a:spcAft>
                <a:spcPts val="0"/>
              </a:spcAft>
              <a:buNone/>
            </a:pPr>
            <a:r>
              <a:rPr lang="en" sz="1000"/>
              <a:t>a.</a:t>
            </a:r>
            <a:r>
              <a:rPr lang="en" sz="1000">
                <a:latin typeface="Times New Roman"/>
                <a:ea typeface="Times New Roman"/>
                <a:cs typeface="Times New Roman"/>
                <a:sym typeface="Times New Roman"/>
              </a:rPr>
              <a:t> 	</a:t>
            </a:r>
            <a:r>
              <a:rPr lang="en" sz="1000"/>
              <a:t>Apa tanda terjadinya perubahan iklim yang dapat dilihat atau dirasakan?</a:t>
            </a:r>
            <a:endParaRPr sz="1000"/>
          </a:p>
          <a:p>
            <a:pPr indent="-228600" lvl="0" marL="685800" rtl="0" algn="l">
              <a:lnSpc>
                <a:spcPct val="115000"/>
              </a:lnSpc>
              <a:spcBef>
                <a:spcPts val="0"/>
              </a:spcBef>
              <a:spcAft>
                <a:spcPts val="0"/>
              </a:spcAft>
              <a:buNone/>
            </a:pPr>
            <a:r>
              <a:rPr lang="en" sz="1000"/>
              <a:t>b.</a:t>
            </a:r>
            <a:r>
              <a:rPr lang="en" sz="1000">
                <a:latin typeface="Times New Roman"/>
                <a:ea typeface="Times New Roman"/>
                <a:cs typeface="Times New Roman"/>
                <a:sym typeface="Times New Roman"/>
              </a:rPr>
              <a:t> 	</a:t>
            </a:r>
            <a:r>
              <a:rPr lang="en" sz="1000"/>
              <a:t>Apa saja sumber- sumber penyebab perubahan iklim?</a:t>
            </a:r>
            <a:endParaRPr sz="1000"/>
          </a:p>
          <a:p>
            <a:pPr indent="-228600" lvl="0" marL="685800" rtl="0" algn="l">
              <a:lnSpc>
                <a:spcPct val="115000"/>
              </a:lnSpc>
              <a:spcBef>
                <a:spcPts val="0"/>
              </a:spcBef>
              <a:spcAft>
                <a:spcPts val="0"/>
              </a:spcAft>
              <a:buNone/>
            </a:pPr>
            <a:r>
              <a:rPr lang="en" sz="1000"/>
              <a:t>c.</a:t>
            </a:r>
            <a:r>
              <a:rPr lang="en" sz="1000">
                <a:latin typeface="Times New Roman"/>
                <a:ea typeface="Times New Roman"/>
                <a:cs typeface="Times New Roman"/>
                <a:sym typeface="Times New Roman"/>
              </a:rPr>
              <a:t>  	</a:t>
            </a:r>
            <a:r>
              <a:rPr lang="en" sz="1000"/>
              <a:t>Apa dampak yang terjadi dari perubahan iklim di lingkungan sekitar?</a:t>
            </a:r>
            <a:endParaRPr sz="1000"/>
          </a:p>
          <a:p>
            <a:pPr indent="0" lvl="0" marL="0" rtl="0" algn="l">
              <a:lnSpc>
                <a:spcPct val="115000"/>
              </a:lnSpc>
              <a:spcBef>
                <a:spcPts val="0"/>
              </a:spcBef>
              <a:spcAft>
                <a:spcPts val="0"/>
              </a:spcAft>
              <a:buNone/>
            </a:pPr>
            <a:r>
              <a:rPr lang="en" sz="1000"/>
              <a:t>- Guru memberikan artikel kepada peserta didik untuk dibaca dan meminta peserta didik untuk menulis intisarinya.</a:t>
            </a:r>
            <a:endParaRPr sz="1000"/>
          </a:p>
          <a:p>
            <a:pPr indent="0" lvl="0" marL="0" rtl="0" algn="l">
              <a:lnSpc>
                <a:spcPct val="115000"/>
              </a:lnSpc>
              <a:spcBef>
                <a:spcPts val="0"/>
              </a:spcBef>
              <a:spcAft>
                <a:spcPts val="0"/>
              </a:spcAft>
              <a:buNone/>
            </a:pPr>
            <a:r>
              <a:rPr lang="en" sz="1000"/>
              <a:t> </a:t>
            </a:r>
            <a:endParaRPr sz="1000"/>
          </a:p>
          <a:p>
            <a:pPr indent="0" lvl="0" marL="0" rtl="0" algn="l">
              <a:lnSpc>
                <a:spcPct val="115000"/>
              </a:lnSpc>
              <a:spcBef>
                <a:spcPts val="0"/>
              </a:spcBef>
              <a:spcAft>
                <a:spcPts val="0"/>
              </a:spcAft>
              <a:buNone/>
            </a:pPr>
            <a:r>
              <a:rPr b="1" lang="en" sz="1100"/>
              <a:t>Tugas mandiri</a:t>
            </a:r>
            <a:endParaRPr b="1" sz="1100"/>
          </a:p>
          <a:p>
            <a:pPr indent="0" lvl="0" marL="0" rtl="0" algn="l">
              <a:lnSpc>
                <a:spcPct val="115000"/>
              </a:lnSpc>
              <a:spcBef>
                <a:spcPts val="0"/>
              </a:spcBef>
              <a:spcAft>
                <a:spcPts val="0"/>
              </a:spcAft>
              <a:buNone/>
            </a:pPr>
            <a:r>
              <a:rPr lang="en" sz="1000"/>
              <a:t>Peserta didik</a:t>
            </a:r>
            <a:r>
              <a:rPr lang="en" sz="1000"/>
              <a:t> diminta untuk mencatat dan membandingkan miskonsepsi dan realita yang terjadi mengenai perubahan iklim Peserta didik  kemudian menuliskan apa yang mereka pikirkan mengenai perubahan iklim setelah membaca dan hasil dari riset mereka mengenai fakta perubahan iklim.</a:t>
            </a:r>
            <a:endParaRPr sz="1000">
              <a:latin typeface="Average"/>
              <a:ea typeface="Average"/>
              <a:cs typeface="Average"/>
              <a:sym typeface="Average"/>
            </a:endParaRPr>
          </a:p>
        </p:txBody>
      </p:sp>
      <p:sp>
        <p:nvSpPr>
          <p:cNvPr id="139" name="Google Shape;139;p24"/>
          <p:cNvSpPr txBox="1"/>
          <p:nvPr/>
        </p:nvSpPr>
        <p:spPr>
          <a:xfrm>
            <a:off x="5987975" y="100175"/>
            <a:ext cx="3041700" cy="2191800"/>
          </a:xfrm>
          <a:prstGeom prst="rect">
            <a:avLst/>
          </a:prstGeom>
          <a:solidFill>
            <a:srgbClr val="FFF2CC"/>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t>Tips</a:t>
            </a:r>
            <a:endParaRPr b="1" sz="1200"/>
          </a:p>
          <a:p>
            <a:pPr indent="0" lvl="0" marL="0" rtl="0" algn="l">
              <a:lnSpc>
                <a:spcPct val="115000"/>
              </a:lnSpc>
              <a:spcBef>
                <a:spcPts val="0"/>
              </a:spcBef>
              <a:spcAft>
                <a:spcPts val="0"/>
              </a:spcAft>
              <a:buNone/>
            </a:pPr>
            <a:r>
              <a:rPr lang="en" sz="1100"/>
              <a:t>- Guru dapat mencari artikel yang membahas tentang yang terjadi di dekat sekolah, lebih baik mencari artikel yang membahas isu yang terjadi di Indonesia.</a:t>
            </a:r>
            <a:endParaRPr sz="1100"/>
          </a:p>
          <a:p>
            <a:pPr indent="0" lvl="0" marL="0" rtl="0" algn="l">
              <a:spcBef>
                <a:spcPts val="0"/>
              </a:spcBef>
              <a:spcAft>
                <a:spcPts val="0"/>
              </a:spcAft>
              <a:buNone/>
            </a:pPr>
            <a:r>
              <a:rPr lang="en" sz="1100"/>
              <a:t>- Guru bisa memberikan beberapa contoh skeptis mengenai perubahan iklim seperti: beberapa ilmuwan tidak setuju bahwa bumi semakin panas atau es yang meleleh di kutub tidak ada efeknya di Negara 2 musim seperti di Indonesia.</a:t>
            </a:r>
            <a:endParaRPr sz="1100">
              <a:latin typeface="Average"/>
              <a:ea typeface="Average"/>
              <a:cs typeface="Average"/>
              <a:sym typeface="Average"/>
            </a:endParaRPr>
          </a:p>
        </p:txBody>
      </p:sp>
      <p:sp>
        <p:nvSpPr>
          <p:cNvPr id="140" name="Google Shape;140;p24"/>
          <p:cNvSpPr txBox="1"/>
          <p:nvPr/>
        </p:nvSpPr>
        <p:spPr>
          <a:xfrm>
            <a:off x="5987975" y="2520575"/>
            <a:ext cx="3041700" cy="2401200"/>
          </a:xfrm>
          <a:prstGeom prst="rect">
            <a:avLst/>
          </a:prstGeom>
          <a:solidFill>
            <a:srgbClr val="CFE2F3"/>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t>Referensi artikel:</a:t>
            </a:r>
            <a:endParaRPr b="1" sz="1200"/>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3">
                  <a:extLst>
                    <a:ext uri="{A12FA001-AC4F-418D-AE19-62706E023703}">
                      <ahyp:hlinkClr val="tx"/>
                    </a:ext>
                  </a:extLst>
                </a:hlinkClick>
              </a:rPr>
              <a:t>https://www.kompas.com/tag/dampak-perubahan-iklim</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4">
                  <a:extLst>
                    <a:ext uri="{A12FA001-AC4F-418D-AE19-62706E023703}">
                      <ahyp:hlinkClr val="tx"/>
                    </a:ext>
                  </a:extLst>
                </a:hlinkClick>
              </a:rPr>
              <a:t>https://www.dw.com/id/menyorot-ancaman-perubahan-iklim-di-tengah-pandemi/a-55091002</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5">
                  <a:extLst>
                    <a:ext uri="{A12FA001-AC4F-418D-AE19-62706E023703}">
                      <ahyp:hlinkClr val="tx"/>
                    </a:ext>
                  </a:extLst>
                </a:hlinkClick>
              </a:rPr>
              <a:t>https://teknologi.bisnis.com/read/20201027/84/1310532/indonesia-alami-perubahan-iklim-ekstrem-di-september-2020#:~:text=10%2F2020</a:t>
            </a:r>
            <a:r>
              <a:rPr lang="en" sz="1100">
                <a:latin typeface="Cambria"/>
                <a:ea typeface="Cambria"/>
                <a:cs typeface="Cambria"/>
                <a:sym typeface="Cambria"/>
              </a:rPr>
              <a:t>)</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6">
                  <a:extLst>
                    <a:ext uri="{A12FA001-AC4F-418D-AE19-62706E023703}">
                      <ahyp:hlinkClr val="tx"/>
                    </a:ext>
                  </a:extLst>
                </a:hlinkClick>
              </a:rPr>
              <a:t>https://www.cnnindonesia.com/teknologi/20201022163018-199-561642/bmkg-ungkap-masa-masa-kritis-perubahan-iklim-dunia</a:t>
            </a:r>
            <a:endParaRPr sz="1300">
              <a:latin typeface="Average"/>
              <a:ea typeface="Average"/>
              <a:cs typeface="Average"/>
              <a:sym typeface="Average"/>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44" name="Shape 144"/>
        <p:cNvGrpSpPr/>
        <p:nvPr/>
      </p:nvGrpSpPr>
      <p:grpSpPr>
        <a:xfrm>
          <a:off x="0" y="0"/>
          <a:ext cx="0" cy="0"/>
          <a:chOff x="0" y="0"/>
          <a:chExt cx="0" cy="0"/>
        </a:xfrm>
      </p:grpSpPr>
      <p:sp>
        <p:nvSpPr>
          <p:cNvPr id="145" name="Google Shape;145;p25"/>
          <p:cNvSpPr txBox="1"/>
          <p:nvPr/>
        </p:nvSpPr>
        <p:spPr>
          <a:xfrm>
            <a:off x="171425" y="3195138"/>
            <a:ext cx="1474200" cy="16662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a:t>
            </a:r>
            <a:endParaRPr sz="1100"/>
          </a:p>
          <a:p>
            <a:pPr indent="0" lvl="0" marL="0" rtl="0" algn="r">
              <a:lnSpc>
                <a:spcPct val="115000"/>
              </a:lnSpc>
              <a:spcBef>
                <a:spcPts val="0"/>
              </a:spcBef>
              <a:spcAft>
                <a:spcPts val="0"/>
              </a:spcAft>
              <a:buNone/>
            </a:pPr>
            <a:r>
              <a:rPr lang="en" sz="1100"/>
              <a:t>2 JP tugas mandiri(Total 3 JP)</a:t>
            </a:r>
            <a:endParaRPr sz="1100"/>
          </a:p>
          <a:p>
            <a:pPr indent="0" lvl="0" marL="0" rtl="0" algn="r">
              <a:lnSpc>
                <a:spcPct val="115000"/>
              </a:lnSpc>
              <a:spcBef>
                <a:spcPts val="0"/>
              </a:spcBef>
              <a:spcAft>
                <a:spcPts val="0"/>
              </a:spcAft>
              <a:buNone/>
            </a:pPr>
            <a:r>
              <a:rPr lang="en" sz="1100"/>
              <a:t>Bahan: Artikel dan alat tulis</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146" name="Google Shape;146;p25"/>
          <p:cNvSpPr txBox="1"/>
          <p:nvPr/>
        </p:nvSpPr>
        <p:spPr>
          <a:xfrm>
            <a:off x="1628625" y="217075"/>
            <a:ext cx="4465800" cy="44331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150"/>
              <a:t>Persiapan</a:t>
            </a:r>
            <a:endParaRPr b="1" sz="1150"/>
          </a:p>
          <a:p>
            <a:pPr indent="0" lvl="0" marL="0" rtl="0" algn="l">
              <a:lnSpc>
                <a:spcPct val="115000"/>
              </a:lnSpc>
              <a:spcBef>
                <a:spcPts val="0"/>
              </a:spcBef>
              <a:spcAft>
                <a:spcPts val="0"/>
              </a:spcAft>
              <a:buNone/>
            </a:pPr>
            <a:r>
              <a:rPr lang="en" sz="1150"/>
              <a:t>- </a:t>
            </a:r>
            <a:r>
              <a:rPr lang="en" sz="1150"/>
              <a:t>Guru mengumpulkan artikel atau hasil riset mengenai gas efek rumah kaca dan relasinya dengan perubahan iklim dan siklus di bumi.</a:t>
            </a:r>
            <a:endParaRPr sz="1150"/>
          </a:p>
          <a:p>
            <a:pPr indent="0" lvl="0" marL="457200" rtl="0" algn="l">
              <a:lnSpc>
                <a:spcPct val="115000"/>
              </a:lnSpc>
              <a:spcBef>
                <a:spcPts val="0"/>
              </a:spcBef>
              <a:spcAft>
                <a:spcPts val="0"/>
              </a:spcAft>
              <a:buNone/>
            </a:pPr>
            <a:r>
              <a:rPr lang="en" sz="1150"/>
              <a:t> </a:t>
            </a:r>
            <a:endParaRPr sz="1150"/>
          </a:p>
          <a:p>
            <a:pPr indent="0" lvl="0" marL="0" rtl="0" algn="l">
              <a:lnSpc>
                <a:spcPct val="115000"/>
              </a:lnSpc>
              <a:spcBef>
                <a:spcPts val="0"/>
              </a:spcBef>
              <a:spcAft>
                <a:spcPts val="0"/>
              </a:spcAft>
              <a:buNone/>
            </a:pPr>
            <a:r>
              <a:rPr b="1" lang="en" sz="1150"/>
              <a:t>Pelaksanaan</a:t>
            </a:r>
            <a:endParaRPr b="1" sz="1150"/>
          </a:p>
          <a:p>
            <a:pPr indent="0" lvl="0" marL="0" rtl="0" algn="l">
              <a:lnSpc>
                <a:spcPct val="115000"/>
              </a:lnSpc>
              <a:spcBef>
                <a:spcPts val="0"/>
              </a:spcBef>
              <a:spcAft>
                <a:spcPts val="0"/>
              </a:spcAft>
              <a:buNone/>
            </a:pPr>
            <a:r>
              <a:rPr lang="en" sz="1150"/>
              <a:t>- </a:t>
            </a:r>
            <a:r>
              <a:rPr lang="en" sz="1150"/>
              <a:t>Guru memulai projek dengan sesi tanya jawab mengenai apa yang telah peserta didik ketahui mengenai gas efek rumah kaca. Beberapa pertanyaan pemantik yang bisa dipakai:</a:t>
            </a:r>
            <a:endParaRPr sz="1150"/>
          </a:p>
          <a:p>
            <a:pPr indent="-228600" lvl="0" marL="685800" rtl="0" algn="l">
              <a:lnSpc>
                <a:spcPct val="115000"/>
              </a:lnSpc>
              <a:spcBef>
                <a:spcPts val="0"/>
              </a:spcBef>
              <a:spcAft>
                <a:spcPts val="0"/>
              </a:spcAft>
              <a:buNone/>
            </a:pPr>
            <a:r>
              <a:rPr lang="en" sz="1150"/>
              <a:t>a.</a:t>
            </a:r>
            <a:r>
              <a:rPr lang="en" sz="1150">
                <a:latin typeface="Times New Roman"/>
                <a:ea typeface="Times New Roman"/>
                <a:cs typeface="Times New Roman"/>
                <a:sym typeface="Times New Roman"/>
              </a:rPr>
              <a:t> 	</a:t>
            </a:r>
            <a:r>
              <a:rPr lang="en" sz="1150"/>
              <a:t>Apa yang dimaksud dengan gas efek rumah kaca?</a:t>
            </a:r>
            <a:endParaRPr sz="1150"/>
          </a:p>
          <a:p>
            <a:pPr indent="-228600" lvl="0" marL="685800" rtl="0" algn="l">
              <a:lnSpc>
                <a:spcPct val="115000"/>
              </a:lnSpc>
              <a:spcBef>
                <a:spcPts val="0"/>
              </a:spcBef>
              <a:spcAft>
                <a:spcPts val="0"/>
              </a:spcAft>
              <a:buNone/>
            </a:pPr>
            <a:r>
              <a:rPr lang="en" sz="1150"/>
              <a:t>b.</a:t>
            </a:r>
            <a:r>
              <a:rPr lang="en" sz="1150">
                <a:latin typeface="Times New Roman"/>
                <a:ea typeface="Times New Roman"/>
                <a:cs typeface="Times New Roman"/>
                <a:sym typeface="Times New Roman"/>
              </a:rPr>
              <a:t> 	</a:t>
            </a:r>
            <a:r>
              <a:rPr lang="en" sz="1150"/>
              <a:t>Apa saja yang termasuk dalam gas efek rumah kaca?</a:t>
            </a:r>
            <a:endParaRPr sz="1150"/>
          </a:p>
          <a:p>
            <a:pPr indent="-228600" lvl="0" marL="685800" rtl="0" algn="l">
              <a:lnSpc>
                <a:spcPct val="115000"/>
              </a:lnSpc>
              <a:spcBef>
                <a:spcPts val="0"/>
              </a:spcBef>
              <a:spcAft>
                <a:spcPts val="0"/>
              </a:spcAft>
              <a:buNone/>
            </a:pPr>
            <a:r>
              <a:rPr lang="en" sz="1150"/>
              <a:t>c.</a:t>
            </a:r>
            <a:r>
              <a:rPr lang="en" sz="1150">
                <a:latin typeface="Times New Roman"/>
                <a:ea typeface="Times New Roman"/>
                <a:cs typeface="Times New Roman"/>
                <a:sym typeface="Times New Roman"/>
              </a:rPr>
              <a:t>  	</a:t>
            </a:r>
            <a:r>
              <a:rPr lang="en" sz="1150"/>
              <a:t>Apa efek yang diberikan dari gas efek rumah kaca</a:t>
            </a:r>
            <a:endParaRPr sz="1150"/>
          </a:p>
          <a:p>
            <a:pPr indent="0" lvl="0" marL="0" rtl="0" algn="l">
              <a:lnSpc>
                <a:spcPct val="115000"/>
              </a:lnSpc>
              <a:spcBef>
                <a:spcPts val="0"/>
              </a:spcBef>
              <a:spcAft>
                <a:spcPts val="0"/>
              </a:spcAft>
              <a:buNone/>
            </a:pPr>
            <a:r>
              <a:rPr lang="en" sz="1150"/>
              <a:t>- </a:t>
            </a:r>
            <a:r>
              <a:rPr lang="en" sz="1150"/>
              <a:t>Guru memberikan artikel kepada peserta didik untuk dibaca dan meminta siswa untuk menulis intisarinya.</a:t>
            </a:r>
            <a:endParaRPr sz="1150"/>
          </a:p>
          <a:p>
            <a:pPr indent="0" lvl="0" marL="457200" rtl="0" algn="l">
              <a:lnSpc>
                <a:spcPct val="115000"/>
              </a:lnSpc>
              <a:spcBef>
                <a:spcPts val="0"/>
              </a:spcBef>
              <a:spcAft>
                <a:spcPts val="0"/>
              </a:spcAft>
              <a:buNone/>
            </a:pPr>
            <a:r>
              <a:rPr lang="en" sz="1150"/>
              <a:t> </a:t>
            </a:r>
            <a:endParaRPr sz="1150"/>
          </a:p>
          <a:p>
            <a:pPr indent="0" lvl="0" marL="0" rtl="0" algn="l">
              <a:lnSpc>
                <a:spcPct val="115000"/>
              </a:lnSpc>
              <a:spcBef>
                <a:spcPts val="0"/>
              </a:spcBef>
              <a:spcAft>
                <a:spcPts val="0"/>
              </a:spcAft>
              <a:buNone/>
            </a:pPr>
            <a:r>
              <a:rPr b="1" lang="en" sz="1150"/>
              <a:t>Tugas mandiri</a:t>
            </a:r>
            <a:endParaRPr b="1" sz="1150"/>
          </a:p>
          <a:p>
            <a:pPr indent="0" lvl="0" marL="0" rtl="0" algn="l">
              <a:lnSpc>
                <a:spcPct val="115000"/>
              </a:lnSpc>
              <a:spcBef>
                <a:spcPts val="0"/>
              </a:spcBef>
              <a:spcAft>
                <a:spcPts val="0"/>
              </a:spcAft>
              <a:buNone/>
            </a:pPr>
            <a:r>
              <a:rPr lang="en" sz="1150"/>
              <a:t>Peserta didik diminta untuk mencatat dan menuliskan daftar gas efek rumah kaca beserta efek yang diberikan masing-masing tipe gas. Peserta didik kemudian diminta untuk meriset apakah semua gas efek rumah kaca itu memberikan pengaruh buruk atau baik serta memberikan penjelasannya. </a:t>
            </a:r>
            <a:endParaRPr sz="1150"/>
          </a:p>
        </p:txBody>
      </p:sp>
      <p:sp>
        <p:nvSpPr>
          <p:cNvPr id="147" name="Google Shape;147;p25"/>
          <p:cNvSpPr txBox="1"/>
          <p:nvPr/>
        </p:nvSpPr>
        <p:spPr>
          <a:xfrm>
            <a:off x="6185225" y="217075"/>
            <a:ext cx="2844300" cy="1463700"/>
          </a:xfrm>
          <a:prstGeom prst="rect">
            <a:avLst/>
          </a:prstGeom>
          <a:solidFill>
            <a:srgbClr val="FFF2CC"/>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t>Tips</a:t>
            </a:r>
            <a:endParaRPr b="1" sz="1200"/>
          </a:p>
          <a:p>
            <a:pPr indent="0" lvl="0" marL="0" rtl="0" algn="l">
              <a:lnSpc>
                <a:spcPct val="115000"/>
              </a:lnSpc>
              <a:spcBef>
                <a:spcPts val="0"/>
              </a:spcBef>
              <a:spcAft>
                <a:spcPts val="0"/>
              </a:spcAft>
              <a:buNone/>
            </a:pPr>
            <a:r>
              <a:rPr lang="en" sz="1100"/>
              <a:t>- </a:t>
            </a:r>
            <a:r>
              <a:rPr lang="en" sz="1100"/>
              <a:t>Guru lebih baik mencari artikel yang membahas isu yang terjadi di Indonesia.</a:t>
            </a:r>
            <a:endParaRPr sz="1100"/>
          </a:p>
          <a:p>
            <a:pPr indent="0" lvl="0" marL="0" rtl="0" algn="l">
              <a:spcBef>
                <a:spcPts val="0"/>
              </a:spcBef>
              <a:spcAft>
                <a:spcPts val="0"/>
              </a:spcAft>
              <a:buNone/>
            </a:pPr>
            <a:r>
              <a:rPr lang="en" sz="1100"/>
              <a:t>- Guru bisa memberikan beberapa contoh mengenai gas efek rumah kaca yang dihasilkan pada umumnya seperti asap kendaraan, kebakaran hutan dll.</a:t>
            </a:r>
            <a:endParaRPr sz="1100">
              <a:latin typeface="Average"/>
              <a:ea typeface="Average"/>
              <a:cs typeface="Average"/>
              <a:sym typeface="Average"/>
            </a:endParaRPr>
          </a:p>
        </p:txBody>
      </p:sp>
      <p:sp>
        <p:nvSpPr>
          <p:cNvPr id="148" name="Google Shape;148;p25"/>
          <p:cNvSpPr txBox="1"/>
          <p:nvPr/>
        </p:nvSpPr>
        <p:spPr>
          <a:xfrm>
            <a:off x="0" y="0"/>
            <a:ext cx="1474200" cy="1644000"/>
          </a:xfrm>
          <a:prstGeom prst="rect">
            <a:avLst/>
          </a:prstGeom>
          <a:noFill/>
          <a:ln>
            <a:noFill/>
          </a:ln>
        </p:spPr>
        <p:txBody>
          <a:bodyPr anchorCtr="0" anchor="t" bIns="91425" lIns="91425" spcFirstLastPara="1" rIns="91425" wrap="square" tIns="91425">
            <a:spAutoFit/>
          </a:bodyPr>
          <a:lstStyle/>
          <a:p>
            <a:pPr indent="-114300" lvl="0" marL="228600" rtl="0" algn="l">
              <a:lnSpc>
                <a:spcPct val="115000"/>
              </a:lnSpc>
              <a:spcBef>
                <a:spcPts val="0"/>
              </a:spcBef>
              <a:spcAft>
                <a:spcPts val="0"/>
              </a:spcAft>
              <a:buNone/>
            </a:pPr>
            <a:r>
              <a:rPr b="1" lang="en" sz="1200">
                <a:latin typeface="Cambria"/>
                <a:ea typeface="Cambria"/>
                <a:cs typeface="Cambria"/>
                <a:sym typeface="Cambria"/>
              </a:rPr>
              <a:t>2</a:t>
            </a:r>
            <a:r>
              <a:rPr b="1" lang="en" sz="1200">
                <a:latin typeface="Cambria"/>
                <a:ea typeface="Cambria"/>
                <a:cs typeface="Cambria"/>
                <a:sym typeface="Cambria"/>
              </a:rPr>
              <a:t>.</a:t>
            </a:r>
            <a:r>
              <a:rPr lang="en" sz="700">
                <a:latin typeface="Cambria"/>
                <a:ea typeface="Cambria"/>
                <a:cs typeface="Cambria"/>
                <a:sym typeface="Cambria"/>
              </a:rPr>
              <a:t> </a:t>
            </a:r>
            <a:r>
              <a:rPr b="1" lang="en" sz="1200">
                <a:latin typeface="Cambria"/>
                <a:ea typeface="Cambria"/>
                <a:cs typeface="Cambria"/>
                <a:sym typeface="Cambria"/>
              </a:rPr>
              <a:t>Pengenalan terhadap gas efek rumah kaca (greenhouse gas) baik atau buruk?</a:t>
            </a:r>
            <a:endParaRPr b="1" sz="1200">
              <a:latin typeface="Cambria"/>
              <a:ea typeface="Cambria"/>
              <a:cs typeface="Cambria"/>
              <a:sym typeface="Cambria"/>
            </a:endParaRPr>
          </a:p>
        </p:txBody>
      </p:sp>
      <p:sp>
        <p:nvSpPr>
          <p:cNvPr id="149" name="Google Shape;149;p25"/>
          <p:cNvSpPr txBox="1"/>
          <p:nvPr/>
        </p:nvSpPr>
        <p:spPr>
          <a:xfrm>
            <a:off x="6184925" y="1872600"/>
            <a:ext cx="2844900" cy="2909100"/>
          </a:xfrm>
          <a:prstGeom prst="rect">
            <a:avLst/>
          </a:prstGeom>
          <a:solidFill>
            <a:srgbClr val="CFE2F3"/>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t>Referensi:</a:t>
            </a:r>
            <a:endParaRPr b="1" sz="1200"/>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3">
                  <a:extLst>
                    <a:ext uri="{A12FA001-AC4F-418D-AE19-62706E023703}">
                      <ahyp:hlinkClr val="tx"/>
                    </a:ext>
                  </a:extLst>
                </a:hlinkClick>
              </a:rPr>
              <a:t>https://dlhk.jogjaprov.go.id/mengenal-lebih-dekat-gas-rumah-kaca</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4">
                  <a:extLst>
                    <a:ext uri="{A12FA001-AC4F-418D-AE19-62706E023703}">
                      <ahyp:hlinkClr val="tx"/>
                    </a:ext>
                  </a:extLst>
                </a:hlinkClick>
              </a:rPr>
              <a:t>https://www.studiobelajar.com/efek-rumah-kaca/</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5">
                  <a:extLst>
                    <a:ext uri="{A12FA001-AC4F-418D-AE19-62706E023703}">
                      <ahyp:hlinkClr val="tx"/>
                    </a:ext>
                  </a:extLst>
                </a:hlinkClick>
              </a:rPr>
              <a:t>https://www.kompas.com/skola/read/2019/12/06/155959869/6-gas-rumah-kaca?page=all</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6">
                  <a:extLst>
                    <a:ext uri="{A12FA001-AC4F-418D-AE19-62706E023703}">
                      <ahyp:hlinkClr val="tx"/>
                    </a:ext>
                  </a:extLst>
                </a:hlinkClick>
              </a:rPr>
              <a:t>https://kumparan.com/berita-update/efek-rumah-kaca-inilah-6-gas-penyebab-global-warming-1uiovmLUuKn#:~:text=Gas%20rumah%20kaca%20memang%20dituding%20sebagai%20penyebab%20dari%20perubahan%20iklim.&amp;text=Gas%20rumah%20kaca%20juga%20berfungsi,bisa%20membuat%20bumi%20terlalu%20panas</a:t>
            </a:r>
            <a:r>
              <a:rPr lang="en" sz="1100">
                <a:latin typeface="Cambria"/>
                <a:ea typeface="Cambria"/>
                <a:cs typeface="Cambria"/>
                <a:sym typeface="Cambria"/>
              </a:rPr>
              <a:t>.</a:t>
            </a:r>
            <a:endParaRPr sz="1100">
              <a:latin typeface="Average"/>
              <a:ea typeface="Average"/>
              <a:cs typeface="Average"/>
              <a:sym typeface="Average"/>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53" name="Shape 153"/>
        <p:cNvGrpSpPr/>
        <p:nvPr/>
      </p:nvGrpSpPr>
      <p:grpSpPr>
        <a:xfrm>
          <a:off x="0" y="0"/>
          <a:ext cx="0" cy="0"/>
          <a:chOff x="0" y="0"/>
          <a:chExt cx="0" cy="0"/>
        </a:xfrm>
      </p:grpSpPr>
      <p:sp>
        <p:nvSpPr>
          <p:cNvPr id="154" name="Google Shape;154;p26"/>
          <p:cNvSpPr txBox="1"/>
          <p:nvPr/>
        </p:nvSpPr>
        <p:spPr>
          <a:xfrm>
            <a:off x="186025" y="3491250"/>
            <a:ext cx="1474200" cy="14715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a:t>
            </a:r>
            <a:endParaRPr sz="1100"/>
          </a:p>
          <a:p>
            <a:pPr indent="0" lvl="0" marL="0" rtl="0" algn="r">
              <a:lnSpc>
                <a:spcPct val="115000"/>
              </a:lnSpc>
              <a:spcBef>
                <a:spcPts val="0"/>
              </a:spcBef>
              <a:spcAft>
                <a:spcPts val="0"/>
              </a:spcAft>
              <a:buNone/>
            </a:pPr>
            <a:r>
              <a:rPr lang="en" sz="1100"/>
              <a:t>2 JP tugas mandiri(Total 3 JP)</a:t>
            </a:r>
            <a:endParaRPr sz="1100"/>
          </a:p>
          <a:p>
            <a:pPr indent="0" lvl="0" marL="0" rtl="0" algn="r">
              <a:lnSpc>
                <a:spcPct val="115000"/>
              </a:lnSpc>
              <a:spcBef>
                <a:spcPts val="0"/>
              </a:spcBef>
              <a:spcAft>
                <a:spcPts val="0"/>
              </a:spcAft>
              <a:buNone/>
            </a:pPr>
            <a:r>
              <a:rPr lang="en" sz="1100"/>
              <a:t>Bahan: Artikel</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155" name="Google Shape;155;p26"/>
          <p:cNvSpPr txBox="1"/>
          <p:nvPr/>
        </p:nvSpPr>
        <p:spPr>
          <a:xfrm>
            <a:off x="1645625" y="266875"/>
            <a:ext cx="3879000" cy="46365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150"/>
              <a:t>Persiapan</a:t>
            </a:r>
            <a:endParaRPr b="1" sz="1150"/>
          </a:p>
          <a:p>
            <a:pPr indent="0" lvl="0" marL="0" rtl="0" algn="l">
              <a:lnSpc>
                <a:spcPct val="115000"/>
              </a:lnSpc>
              <a:spcBef>
                <a:spcPts val="0"/>
              </a:spcBef>
              <a:spcAft>
                <a:spcPts val="0"/>
              </a:spcAft>
              <a:buNone/>
            </a:pPr>
            <a:r>
              <a:rPr lang="en" sz="1150"/>
              <a:t>- </a:t>
            </a:r>
            <a:r>
              <a:rPr lang="en" sz="1150"/>
              <a:t>Guru mengumpulkan artikel atau hasil riset mengenai jejak karbon (carbon footprint) serta relasinya dengan perubahan iklim.</a:t>
            </a:r>
            <a:endParaRPr sz="1150"/>
          </a:p>
          <a:p>
            <a:pPr indent="0" lvl="0" marL="0" rtl="0" algn="l">
              <a:lnSpc>
                <a:spcPct val="115000"/>
              </a:lnSpc>
              <a:spcBef>
                <a:spcPts val="0"/>
              </a:spcBef>
              <a:spcAft>
                <a:spcPts val="0"/>
              </a:spcAft>
              <a:buNone/>
            </a:pPr>
            <a:r>
              <a:rPr lang="en" sz="1150"/>
              <a:t> </a:t>
            </a:r>
            <a:endParaRPr sz="1150"/>
          </a:p>
          <a:p>
            <a:pPr indent="0" lvl="0" marL="0" rtl="0" algn="l">
              <a:lnSpc>
                <a:spcPct val="115000"/>
              </a:lnSpc>
              <a:spcBef>
                <a:spcPts val="0"/>
              </a:spcBef>
              <a:spcAft>
                <a:spcPts val="0"/>
              </a:spcAft>
              <a:buNone/>
            </a:pPr>
            <a:r>
              <a:rPr b="1" lang="en" sz="1150"/>
              <a:t>Pelaksanaan</a:t>
            </a:r>
            <a:endParaRPr b="1" sz="1150"/>
          </a:p>
          <a:p>
            <a:pPr indent="0" lvl="0" marL="0" rtl="0" algn="l">
              <a:lnSpc>
                <a:spcPct val="115000"/>
              </a:lnSpc>
              <a:spcBef>
                <a:spcPts val="0"/>
              </a:spcBef>
              <a:spcAft>
                <a:spcPts val="0"/>
              </a:spcAft>
              <a:buNone/>
            </a:pPr>
            <a:r>
              <a:rPr lang="en" sz="1150"/>
              <a:t>- </a:t>
            </a:r>
            <a:r>
              <a:rPr lang="en" sz="1150"/>
              <a:t>Guru memulai projek dengan sesi tanya jawab mengenai apa yang telah siswa ketahui mengenai jejak karbon. Beberapa pertanyaan pemantik yang bisa dipakai:</a:t>
            </a:r>
            <a:endParaRPr sz="1150"/>
          </a:p>
          <a:p>
            <a:pPr indent="0" lvl="0" marL="0" rtl="0" algn="l">
              <a:lnSpc>
                <a:spcPct val="115000"/>
              </a:lnSpc>
              <a:spcBef>
                <a:spcPts val="0"/>
              </a:spcBef>
              <a:spcAft>
                <a:spcPts val="0"/>
              </a:spcAft>
              <a:buNone/>
            </a:pPr>
            <a:r>
              <a:rPr lang="en" sz="1150"/>
              <a:t>a. Apa yang dimaksud dengan jejak karbon?</a:t>
            </a:r>
            <a:endParaRPr sz="1150"/>
          </a:p>
          <a:p>
            <a:pPr indent="0" lvl="0" marL="0" rtl="0" algn="l">
              <a:lnSpc>
                <a:spcPct val="115000"/>
              </a:lnSpc>
              <a:spcBef>
                <a:spcPts val="0"/>
              </a:spcBef>
              <a:spcAft>
                <a:spcPts val="0"/>
              </a:spcAft>
              <a:buNone/>
            </a:pPr>
            <a:r>
              <a:rPr lang="en" sz="1150"/>
              <a:t>b. Apa saja contributor jumlah jejak karbon?</a:t>
            </a:r>
            <a:endParaRPr sz="1150"/>
          </a:p>
          <a:p>
            <a:pPr indent="0" lvl="0" marL="0" rtl="0" algn="l">
              <a:lnSpc>
                <a:spcPct val="115000"/>
              </a:lnSpc>
              <a:spcBef>
                <a:spcPts val="0"/>
              </a:spcBef>
              <a:spcAft>
                <a:spcPts val="0"/>
              </a:spcAft>
              <a:buNone/>
            </a:pPr>
            <a:r>
              <a:rPr lang="en" sz="1150"/>
              <a:t>- Guru memberikan artikel kepada siswa untuk dibaca dan meminta siswa untuk menulis intisarinya. </a:t>
            </a:r>
            <a:endParaRPr sz="1150"/>
          </a:p>
          <a:p>
            <a:pPr indent="0" lvl="0" marL="0" rtl="0" algn="l">
              <a:lnSpc>
                <a:spcPct val="115000"/>
              </a:lnSpc>
              <a:spcBef>
                <a:spcPts val="0"/>
              </a:spcBef>
              <a:spcAft>
                <a:spcPts val="0"/>
              </a:spcAft>
              <a:buNone/>
            </a:pPr>
            <a:r>
              <a:rPr lang="en" sz="1150"/>
              <a:t>- Guru mengadakan sesi diskusi dengan para peserta didik mengenai apa saja yang telah dipelajari.</a:t>
            </a:r>
            <a:endParaRPr sz="1150"/>
          </a:p>
          <a:p>
            <a:pPr indent="0" lvl="0" marL="0" rtl="0" algn="l">
              <a:lnSpc>
                <a:spcPct val="115000"/>
              </a:lnSpc>
              <a:spcBef>
                <a:spcPts val="0"/>
              </a:spcBef>
              <a:spcAft>
                <a:spcPts val="0"/>
              </a:spcAft>
              <a:buNone/>
            </a:pPr>
            <a:r>
              <a:rPr lang="en" sz="1150"/>
              <a:t> </a:t>
            </a:r>
            <a:endParaRPr sz="1150"/>
          </a:p>
          <a:p>
            <a:pPr indent="0" lvl="0" marL="0" rtl="0" algn="l">
              <a:lnSpc>
                <a:spcPct val="115000"/>
              </a:lnSpc>
              <a:spcBef>
                <a:spcPts val="0"/>
              </a:spcBef>
              <a:spcAft>
                <a:spcPts val="0"/>
              </a:spcAft>
              <a:buNone/>
            </a:pPr>
            <a:r>
              <a:rPr b="1" lang="en" sz="1150"/>
              <a:t>Tugas mandiri</a:t>
            </a:r>
            <a:endParaRPr b="1" sz="1150"/>
          </a:p>
          <a:p>
            <a:pPr indent="0" lvl="0" marL="0" rtl="0" algn="l">
              <a:lnSpc>
                <a:spcPct val="115000"/>
              </a:lnSpc>
              <a:spcBef>
                <a:spcPts val="0"/>
              </a:spcBef>
              <a:spcAft>
                <a:spcPts val="0"/>
              </a:spcAft>
              <a:buNone/>
            </a:pPr>
            <a:r>
              <a:rPr lang="en" sz="1150"/>
              <a:t>Peserta didik diminta untuk mencatat dan menuliskan beberapa faktor penyumbang jumlah jejak karbon. Peserta didik  diminta untuk menulis hasil riset, apakah penting untuk mengurangi jumlah jejak karbon? </a:t>
            </a:r>
            <a:endParaRPr sz="1150"/>
          </a:p>
        </p:txBody>
      </p:sp>
      <p:sp>
        <p:nvSpPr>
          <p:cNvPr id="156" name="Google Shape;156;p26"/>
          <p:cNvSpPr txBox="1"/>
          <p:nvPr/>
        </p:nvSpPr>
        <p:spPr>
          <a:xfrm>
            <a:off x="0" y="0"/>
            <a:ext cx="1474200" cy="12189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latin typeface="Cambria"/>
                <a:ea typeface="Cambria"/>
                <a:cs typeface="Cambria"/>
                <a:sym typeface="Cambria"/>
              </a:rPr>
              <a:t>3.</a:t>
            </a:r>
            <a:r>
              <a:rPr lang="en" sz="700">
                <a:latin typeface="Times New Roman"/>
                <a:ea typeface="Times New Roman"/>
                <a:cs typeface="Times New Roman"/>
                <a:sym typeface="Times New Roman"/>
              </a:rPr>
              <a:t>  </a:t>
            </a:r>
            <a:r>
              <a:rPr b="1" lang="en" sz="1200">
                <a:latin typeface="Cambria"/>
                <a:ea typeface="Cambria"/>
                <a:cs typeface="Cambria"/>
                <a:sym typeface="Cambria"/>
              </a:rPr>
              <a:t>Pengenalan terhadap jejak karbon (carbon footprint)</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sp>
        <p:nvSpPr>
          <p:cNvPr id="157" name="Google Shape;157;p26"/>
          <p:cNvSpPr txBox="1"/>
          <p:nvPr/>
        </p:nvSpPr>
        <p:spPr>
          <a:xfrm>
            <a:off x="5753100" y="3200400"/>
            <a:ext cx="3257400" cy="1416000"/>
          </a:xfrm>
          <a:prstGeom prst="rect">
            <a:avLst/>
          </a:prstGeom>
          <a:solidFill>
            <a:srgbClr val="CFE2F3"/>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a:latin typeface="Average"/>
                <a:ea typeface="Average"/>
                <a:cs typeface="Average"/>
                <a:sym typeface="Average"/>
              </a:rPr>
              <a:t>Referensi</a:t>
            </a:r>
            <a:endParaRPr b="1">
              <a:latin typeface="Average"/>
              <a:ea typeface="Average"/>
              <a:cs typeface="Average"/>
              <a:sym typeface="Average"/>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3">
                  <a:extLst>
                    <a:ext uri="{A12FA001-AC4F-418D-AE19-62706E023703}">
                      <ahyp:hlinkClr val="tx"/>
                    </a:ext>
                  </a:extLst>
                </a:hlinkClick>
              </a:rPr>
              <a:t>https://zerowaste.id/knowledge/apa-itu-jejak-karbon/</a:t>
            </a:r>
            <a:endParaRPr sz="1100">
              <a:solidFill>
                <a:srgbClr val="1155CC"/>
              </a:solidFill>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4">
                  <a:extLst>
                    <a:ext uri="{A12FA001-AC4F-418D-AE19-62706E023703}">
                      <ahyp:hlinkClr val="tx"/>
                    </a:ext>
                  </a:extLst>
                </a:hlinkClick>
              </a:rPr>
              <a:t>https://klasika.kompas.id/baca/apa-itu-jejak-karbon-mengapa-perlu-mengurangi/</a:t>
            </a:r>
            <a:endParaRPr sz="1100">
              <a:solidFill>
                <a:srgbClr val="1155CC"/>
              </a:solidFill>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rPr>
              <a:t>http://css.umich.edu/factsheets/carbon-footprint-factsheet</a:t>
            </a:r>
            <a:endParaRPr sz="1100" u="sng">
              <a:solidFill>
                <a:srgbClr val="1155CC"/>
              </a:solidFill>
              <a:latin typeface="Cambria"/>
              <a:ea typeface="Cambria"/>
              <a:cs typeface="Cambria"/>
              <a:sym typeface="Cambria"/>
            </a:endParaRPr>
          </a:p>
        </p:txBody>
      </p:sp>
      <p:pic>
        <p:nvPicPr>
          <p:cNvPr id="158" name="Google Shape;158;p26"/>
          <p:cNvPicPr preferRelativeResize="0"/>
          <p:nvPr/>
        </p:nvPicPr>
        <p:blipFill>
          <a:blip r:embed="rId5">
            <a:alphaModFix/>
          </a:blip>
          <a:stretch>
            <a:fillRect/>
          </a:stretch>
        </p:blipFill>
        <p:spPr>
          <a:xfrm>
            <a:off x="5634113" y="419274"/>
            <a:ext cx="3495366" cy="1791375"/>
          </a:xfrm>
          <a:prstGeom prst="rect">
            <a:avLst/>
          </a:prstGeom>
          <a:noFill/>
          <a:ln>
            <a:noFill/>
          </a:ln>
        </p:spPr>
      </p:pic>
      <p:sp>
        <p:nvSpPr>
          <p:cNvPr id="159" name="Google Shape;159;p26"/>
          <p:cNvSpPr txBox="1"/>
          <p:nvPr/>
        </p:nvSpPr>
        <p:spPr>
          <a:xfrm>
            <a:off x="5653200" y="2154475"/>
            <a:ext cx="3000000" cy="5694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lang="en" sz="1000"/>
              <a:t>Ilustrasi jejak karbon</a:t>
            </a:r>
            <a:endParaRPr sz="1000"/>
          </a:p>
          <a:p>
            <a:pPr indent="0" lvl="0" marL="0" rtl="0" algn="l">
              <a:lnSpc>
                <a:spcPct val="150000"/>
              </a:lnSpc>
              <a:spcBef>
                <a:spcPts val="0"/>
              </a:spcBef>
              <a:spcAft>
                <a:spcPts val="0"/>
              </a:spcAft>
              <a:buNone/>
            </a:pPr>
            <a:r>
              <a:rPr lang="en" sz="1000">
                <a:solidFill>
                  <a:srgbClr val="073763"/>
                </a:solidFill>
                <a:uFill>
                  <a:noFill/>
                </a:uFill>
                <a:hlinkClick r:id="rId6">
                  <a:extLst>
                    <a:ext uri="{A12FA001-AC4F-418D-AE19-62706E023703}">
                      <ahyp:hlinkClr val="tx"/>
                    </a:ext>
                  </a:extLst>
                </a:hlinkClick>
              </a:rPr>
              <a:t>jejak karbon - EVRINASP</a:t>
            </a:r>
            <a:endParaRPr sz="1000">
              <a:solidFill>
                <a:srgbClr val="073763"/>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63" name="Shape 163"/>
        <p:cNvGrpSpPr/>
        <p:nvPr/>
      </p:nvGrpSpPr>
      <p:grpSpPr>
        <a:xfrm>
          <a:off x="0" y="0"/>
          <a:ext cx="0" cy="0"/>
          <a:chOff x="0" y="0"/>
          <a:chExt cx="0" cy="0"/>
        </a:xfrm>
      </p:grpSpPr>
      <p:sp>
        <p:nvSpPr>
          <p:cNvPr id="164" name="Google Shape;164;p27"/>
          <p:cNvSpPr txBox="1"/>
          <p:nvPr/>
        </p:nvSpPr>
        <p:spPr>
          <a:xfrm>
            <a:off x="76200" y="76200"/>
            <a:ext cx="2432100" cy="7941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latin typeface="Cambria"/>
                <a:ea typeface="Cambria"/>
                <a:cs typeface="Cambria"/>
                <a:sym typeface="Cambria"/>
              </a:rPr>
              <a:t>Refleksi awal peserta didik</a:t>
            </a:r>
            <a:endParaRPr b="1" sz="1200">
              <a:latin typeface="Cambria"/>
              <a:ea typeface="Cambria"/>
              <a:cs typeface="Cambria"/>
              <a:sym typeface="Cambria"/>
            </a:endParaRPr>
          </a:p>
          <a:p>
            <a:pPr indent="0" lvl="0" marL="0" rtl="0" algn="l">
              <a:lnSpc>
                <a:spcPct val="115000"/>
              </a:lnSpc>
              <a:spcBef>
                <a:spcPts val="0"/>
              </a:spcBef>
              <a:spcAft>
                <a:spcPts val="0"/>
              </a:spcAft>
              <a:buNone/>
            </a:pPr>
            <a:r>
              <a:rPr b="1" lang="en" sz="1200">
                <a:latin typeface="Cambria"/>
                <a:ea typeface="Cambria"/>
                <a:cs typeface="Cambria"/>
                <a:sym typeface="Cambria"/>
              </a:rPr>
              <a:t>Asesmen formatif</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graphicFrame>
        <p:nvGraphicFramePr>
          <p:cNvPr id="165" name="Google Shape;165;p27"/>
          <p:cNvGraphicFramePr/>
          <p:nvPr/>
        </p:nvGraphicFramePr>
        <p:xfrm>
          <a:off x="80850" y="752700"/>
          <a:ext cx="3000000" cy="3000000"/>
        </p:xfrm>
        <a:graphic>
          <a:graphicData uri="http://schemas.openxmlformats.org/drawingml/2006/table">
            <a:tbl>
              <a:tblPr>
                <a:noFill/>
                <a:tableStyleId>{1FA0330D-61F7-4C3E-916B-7D3F3EF74910}</a:tableStyleId>
              </a:tblPr>
              <a:tblGrid>
                <a:gridCol w="4952625"/>
                <a:gridCol w="830325"/>
                <a:gridCol w="808150"/>
                <a:gridCol w="805950"/>
                <a:gridCol w="938800"/>
                <a:gridCol w="646450"/>
              </a:tblGrid>
              <a:tr h="396200">
                <a:tc gridSpan="6">
                  <a:txBody>
                    <a:bodyPr/>
                    <a:lstStyle/>
                    <a:p>
                      <a:pPr indent="0" lvl="0" marL="0" rtl="0" algn="l">
                        <a:spcBef>
                          <a:spcPts val="0"/>
                        </a:spcBef>
                        <a:spcAft>
                          <a:spcPts val="0"/>
                        </a:spcAft>
                        <a:buNone/>
                      </a:pPr>
                      <a:r>
                        <a:rPr lang="en" sz="1100"/>
                        <a:t>Nama:</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hMerge="1"/>
                <a:tc hMerge="1"/>
                <a:tc hMerge="1"/>
                <a:tc hMerge="1"/>
                <a:tc hMerge="1"/>
              </a:tr>
              <a:tr h="396200">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lang="en" sz="1100"/>
                        <a:t>Sangat setuju</a:t>
                      </a:r>
                      <a:endParaRPr sz="1100"/>
                    </a:p>
                  </a:txBody>
                  <a:tcPr marT="63500" marB="63500" marR="63500" marL="6350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solidFill>
                      <a:srgbClr val="C9DAF8"/>
                    </a:solidFill>
                  </a:tcPr>
                </a:tc>
                <a:tc>
                  <a:txBody>
                    <a:bodyPr/>
                    <a:lstStyle/>
                    <a:p>
                      <a:pPr indent="0" lvl="0" marL="0" rtl="0" algn="ctr">
                        <a:spcBef>
                          <a:spcPts val="0"/>
                        </a:spcBef>
                        <a:spcAft>
                          <a:spcPts val="0"/>
                        </a:spcAft>
                        <a:buNone/>
                      </a:pPr>
                      <a:r>
                        <a:rPr lang="en" sz="1100"/>
                        <a:t>Setuju</a:t>
                      </a:r>
                      <a:endParaRPr sz="1100"/>
                    </a:p>
                  </a:txBody>
                  <a:tcPr marT="63500" marB="63500" marR="63500" marL="6350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solidFill>
                      <a:srgbClr val="C9DAF8"/>
                    </a:solidFill>
                  </a:tcPr>
                </a:tc>
                <a:tc>
                  <a:txBody>
                    <a:bodyPr/>
                    <a:lstStyle/>
                    <a:p>
                      <a:pPr indent="0" lvl="0" marL="0" rtl="0" algn="ctr">
                        <a:spcBef>
                          <a:spcPts val="0"/>
                        </a:spcBef>
                        <a:spcAft>
                          <a:spcPts val="0"/>
                        </a:spcAft>
                        <a:buNone/>
                      </a:pPr>
                      <a:r>
                        <a:rPr lang="en" sz="1100"/>
                        <a:t>Tidak setuju</a:t>
                      </a:r>
                      <a:endParaRPr sz="1100"/>
                    </a:p>
                  </a:txBody>
                  <a:tcPr marT="63500" marB="63500" marR="63500" marL="6350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solidFill>
                      <a:srgbClr val="C9DAF8"/>
                    </a:solidFill>
                  </a:tcPr>
                </a:tc>
                <a:tc>
                  <a:txBody>
                    <a:bodyPr/>
                    <a:lstStyle/>
                    <a:p>
                      <a:pPr indent="0" lvl="0" marL="0" rtl="0" algn="ctr">
                        <a:spcBef>
                          <a:spcPts val="0"/>
                        </a:spcBef>
                        <a:spcAft>
                          <a:spcPts val="0"/>
                        </a:spcAft>
                        <a:buNone/>
                      </a:pPr>
                      <a:r>
                        <a:rPr lang="en" sz="1100"/>
                        <a:t>Sangat tidak setuju</a:t>
                      </a:r>
                      <a:endParaRPr sz="1100"/>
                    </a:p>
                  </a:txBody>
                  <a:tcPr marT="63500" marB="63500" marR="63500" marL="6350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solidFill>
                      <a:srgbClr val="C9DAF8"/>
                    </a:solidFill>
                  </a:tcPr>
                </a:tc>
                <a:tc>
                  <a:txBody>
                    <a:bodyPr/>
                    <a:lstStyle/>
                    <a:p>
                      <a:pPr indent="0" lvl="0" marL="0" rtl="0" algn="ctr">
                        <a:spcBef>
                          <a:spcPts val="0"/>
                        </a:spcBef>
                        <a:spcAft>
                          <a:spcPts val="0"/>
                        </a:spcAft>
                        <a:buNone/>
                      </a:pPr>
                      <a:r>
                        <a:rPr lang="en" sz="1100"/>
                        <a:t>Tidak tahu</a:t>
                      </a:r>
                      <a:endParaRPr sz="1100"/>
                    </a:p>
                  </a:txBody>
                  <a:tcPr marT="63500" marB="63500" marR="63500" marL="6350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solidFill>
                      <a:srgbClr val="C9DAF8"/>
                    </a:solidFill>
                  </a:tcPr>
                </a:tc>
              </a:tr>
              <a:tr h="396200">
                <a:tc>
                  <a:txBody>
                    <a:bodyPr/>
                    <a:lstStyle/>
                    <a:p>
                      <a:pPr indent="0" lvl="0" marL="0" rtl="0" algn="l">
                        <a:spcBef>
                          <a:spcPts val="0"/>
                        </a:spcBef>
                        <a:spcAft>
                          <a:spcPts val="0"/>
                        </a:spcAft>
                        <a:buNone/>
                      </a:pPr>
                      <a:r>
                        <a:rPr lang="en" sz="1100"/>
                        <a:t>Aku mengerti apa itu perubahan iklim</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sz="1100"/>
                        <a:t>Aku mengerti gas efek rumah kaca dan penyebabnya</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sz="1100"/>
                        <a:t>Aku memahami jejak karbon merupakan kontributor perubahan iklim</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sz="1100"/>
                        <a:t>Aku ingin belajar lebih banyak mengenai jejak karbon dan cara menguranginya</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sz="1100"/>
                        <a:t>Hal yang ingin aku pelajari lebih lanjut mengenai jejak karbon</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rgbClr val="CFE2F3"/>
                    </a:solidFill>
                  </a:tcPr>
                </a:tc>
                <a:tc gridSpan="5">
                  <a:txBody>
                    <a:bodyPr/>
                    <a:lstStyle/>
                    <a:p>
                      <a:pPr indent="0" lvl="0" marL="0" rtl="0" algn="l">
                        <a:spcBef>
                          <a:spcPts val="0"/>
                        </a:spcBef>
                        <a:spcAft>
                          <a:spcPts val="0"/>
                        </a:spcAft>
                        <a:buNone/>
                      </a:pPr>
                      <a:r>
                        <a:rPr lang="en" sz="1100"/>
                        <a:t>Hal menarik yang sudah aku pelajari sampai saat ini</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solidFill>
                      <a:srgbClr val="CFE2F3"/>
                    </a:solidFill>
                  </a:tcPr>
                </a:tc>
                <a:tc hMerge="1"/>
                <a:tc hMerge="1"/>
                <a:tc hMerge="1"/>
                <a:tc hMerge="1"/>
              </a:tr>
              <a:tr h="381000">
                <a:tc>
                  <a:txBody>
                    <a:bodyPr/>
                    <a:lstStyle/>
                    <a:p>
                      <a:pPr indent="0" lvl="0" marL="0" rtl="0" algn="l">
                        <a:spcBef>
                          <a:spcPts val="0"/>
                        </a:spcBef>
                        <a:spcAft>
                          <a:spcPts val="0"/>
                        </a:spcAft>
                        <a:buNone/>
                      </a:pPr>
                      <a:r>
                        <a:t/>
                      </a:r>
                      <a:endParaRPr sz="1100"/>
                    </a:p>
                    <a:p>
                      <a:pPr indent="0" lvl="0" marL="0" rtl="0" algn="l">
                        <a:spcBef>
                          <a:spcPts val="0"/>
                        </a:spcBef>
                        <a:spcAft>
                          <a:spcPts val="0"/>
                        </a:spcAft>
                        <a:buNone/>
                      </a:pPr>
                      <a:r>
                        <a:t/>
                      </a:r>
                      <a:endParaRPr sz="1100"/>
                    </a:p>
                    <a:p>
                      <a:pPr indent="0" lvl="0" marL="0" rtl="0" algn="l">
                        <a:spcBef>
                          <a:spcPts val="0"/>
                        </a:spcBef>
                        <a:spcAft>
                          <a:spcPts val="0"/>
                        </a:spcAft>
                        <a:buNone/>
                      </a:pPr>
                      <a:r>
                        <a:t/>
                      </a:r>
                      <a:endParaRPr sz="1100"/>
                    </a:p>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gridSpan="5">
                  <a:txBody>
                    <a:bodyPr/>
                    <a:lstStyle/>
                    <a:p>
                      <a:pPr indent="0" lvl="0" marL="0" rtl="0" algn="l">
                        <a:spcBef>
                          <a:spcPts val="0"/>
                        </a:spcBef>
                        <a:spcAft>
                          <a:spcPts val="0"/>
                        </a:spcAft>
                        <a:buNone/>
                      </a:pPr>
                      <a:r>
                        <a:t/>
                      </a:r>
                      <a:endParaRPr sz="1100"/>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hMerge="1"/>
                <a:tc hMerge="1"/>
                <a:tc hMerge="1"/>
                <a:tc hMerge="1"/>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69" name="Shape 169"/>
        <p:cNvGrpSpPr/>
        <p:nvPr/>
      </p:nvGrpSpPr>
      <p:grpSpPr>
        <a:xfrm>
          <a:off x="0" y="0"/>
          <a:ext cx="0" cy="0"/>
          <a:chOff x="0" y="0"/>
          <a:chExt cx="0" cy="0"/>
        </a:xfrm>
      </p:grpSpPr>
      <p:sp>
        <p:nvSpPr>
          <p:cNvPr id="170" name="Google Shape;170;p28"/>
          <p:cNvSpPr txBox="1"/>
          <p:nvPr/>
        </p:nvSpPr>
        <p:spPr>
          <a:xfrm>
            <a:off x="186025" y="3567450"/>
            <a:ext cx="1474200" cy="14715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3</a:t>
            </a:r>
            <a:r>
              <a:rPr lang="en" sz="1100"/>
              <a:t> JP tugas mandiri(Total 4 JP)</a:t>
            </a:r>
            <a:endParaRPr sz="1100"/>
          </a:p>
          <a:p>
            <a:pPr indent="0" lvl="0" marL="0" rtl="0" algn="r">
              <a:lnSpc>
                <a:spcPct val="115000"/>
              </a:lnSpc>
              <a:spcBef>
                <a:spcPts val="0"/>
              </a:spcBef>
              <a:spcAft>
                <a:spcPts val="0"/>
              </a:spcAft>
              <a:buNone/>
            </a:pPr>
            <a:r>
              <a:rPr lang="en" sz="1100"/>
              <a:t>Bahan: Daftar ringkasan</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171" name="Google Shape;171;p28"/>
          <p:cNvSpPr txBox="1"/>
          <p:nvPr/>
        </p:nvSpPr>
        <p:spPr>
          <a:xfrm>
            <a:off x="1645625" y="38275"/>
            <a:ext cx="7371300" cy="39828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100"/>
              <a:t>Persiapan</a:t>
            </a:r>
            <a:endParaRPr b="1" sz="1100"/>
          </a:p>
          <a:p>
            <a:pPr indent="0" lvl="0" marL="0" rtl="0" algn="l">
              <a:lnSpc>
                <a:spcPct val="115000"/>
              </a:lnSpc>
              <a:spcBef>
                <a:spcPts val="0"/>
              </a:spcBef>
              <a:spcAft>
                <a:spcPts val="0"/>
              </a:spcAft>
              <a:buNone/>
            </a:pPr>
            <a:r>
              <a:rPr lang="en" sz="900"/>
              <a:t>- </a:t>
            </a:r>
            <a:r>
              <a:rPr lang="en" sz="1100"/>
              <a:t>Guru mengumpulkan hasil data kontributor jejak karbon.(terlampir contoh pada halaman berikutnya)</a:t>
            </a:r>
            <a:endParaRPr sz="1100"/>
          </a:p>
          <a:p>
            <a:pPr indent="0" lvl="0" marL="0" rtl="0" algn="l">
              <a:lnSpc>
                <a:spcPct val="115000"/>
              </a:lnSpc>
              <a:spcBef>
                <a:spcPts val="0"/>
              </a:spcBef>
              <a:spcAft>
                <a:spcPts val="0"/>
              </a:spcAft>
              <a:buNone/>
            </a:pPr>
            <a:r>
              <a:rPr lang="en" sz="900"/>
              <a:t> </a:t>
            </a:r>
            <a:endParaRPr sz="900"/>
          </a:p>
          <a:p>
            <a:pPr indent="0" lvl="0" marL="0" rtl="0" algn="l">
              <a:lnSpc>
                <a:spcPct val="115000"/>
              </a:lnSpc>
              <a:spcBef>
                <a:spcPts val="0"/>
              </a:spcBef>
              <a:spcAft>
                <a:spcPts val="0"/>
              </a:spcAft>
              <a:buNone/>
            </a:pPr>
            <a:r>
              <a:rPr b="1" lang="en" sz="1100"/>
              <a:t>Pelaksanaan</a:t>
            </a:r>
            <a:endParaRPr b="1" sz="1100"/>
          </a:p>
          <a:p>
            <a:pPr indent="0" lvl="0" marL="0" rtl="0" algn="l">
              <a:lnSpc>
                <a:spcPct val="115000"/>
              </a:lnSpc>
              <a:spcBef>
                <a:spcPts val="0"/>
              </a:spcBef>
              <a:spcAft>
                <a:spcPts val="0"/>
              </a:spcAft>
              <a:buNone/>
            </a:pPr>
            <a:r>
              <a:rPr lang="en" sz="900"/>
              <a:t>- </a:t>
            </a:r>
            <a:r>
              <a:rPr lang="en" sz="1100"/>
              <a:t>Guru memberikan penjelasan pada faktor-faktor yang menambah jumlah jejak karbon. Beberapa diantaranya: bahan makanan, tekstil, alat transportasi, listrik, dll</a:t>
            </a:r>
            <a:endParaRPr sz="1100"/>
          </a:p>
          <a:p>
            <a:pPr indent="0" lvl="0" marL="0" rtl="0" algn="l">
              <a:lnSpc>
                <a:spcPct val="115000"/>
              </a:lnSpc>
              <a:spcBef>
                <a:spcPts val="0"/>
              </a:spcBef>
              <a:spcAft>
                <a:spcPts val="0"/>
              </a:spcAft>
              <a:buNone/>
            </a:pPr>
            <a:r>
              <a:rPr lang="en" sz="900"/>
              <a:t>- </a:t>
            </a:r>
            <a:r>
              <a:rPr lang="en" sz="1100"/>
              <a:t>Guru kemudian dapat membagi peserta didik dalam beberapa kelompok dan memulai sesi diskusi mengenai apa saja yang termasuk dalam contributor jejak karbon dan alasannya. </a:t>
            </a:r>
            <a:endParaRPr sz="1100"/>
          </a:p>
          <a:p>
            <a:pPr indent="0" lvl="0" marL="0" rtl="0" algn="l">
              <a:lnSpc>
                <a:spcPct val="115000"/>
              </a:lnSpc>
              <a:spcBef>
                <a:spcPts val="0"/>
              </a:spcBef>
              <a:spcAft>
                <a:spcPts val="0"/>
              </a:spcAft>
              <a:buNone/>
            </a:pPr>
            <a:r>
              <a:rPr lang="en" sz="900"/>
              <a:t>- </a:t>
            </a:r>
            <a:r>
              <a:rPr lang="en" sz="1100"/>
              <a:t>Guru kemudian meminta tiap kelompok untuk menuliskan faktor penyumbang jejak karbon pada kertas dan kemudian ditempel pada satu papan kerja bersama</a:t>
            </a:r>
            <a:endParaRPr sz="1100"/>
          </a:p>
          <a:p>
            <a:pPr indent="0" lvl="0" marL="0" rtl="0" algn="l">
              <a:lnSpc>
                <a:spcPct val="115000"/>
              </a:lnSpc>
              <a:spcBef>
                <a:spcPts val="0"/>
              </a:spcBef>
              <a:spcAft>
                <a:spcPts val="0"/>
              </a:spcAft>
              <a:buNone/>
            </a:pPr>
            <a:r>
              <a:rPr lang="en" sz="900"/>
              <a:t>- </a:t>
            </a:r>
            <a:r>
              <a:rPr lang="en" sz="1100"/>
              <a:t>Guru kemudian menjelaskan hasil kerja peserta didik pada papan kerja dan menjadikan satu untuk hasil yang sama</a:t>
            </a:r>
            <a:endParaRPr sz="1100"/>
          </a:p>
          <a:p>
            <a:pPr indent="0" lvl="0" marL="0" rtl="0" algn="l">
              <a:lnSpc>
                <a:spcPct val="115000"/>
              </a:lnSpc>
              <a:spcBef>
                <a:spcPts val="0"/>
              </a:spcBef>
              <a:spcAft>
                <a:spcPts val="0"/>
              </a:spcAft>
              <a:buNone/>
            </a:pPr>
            <a:r>
              <a:rPr lang="en" sz="900"/>
              <a:t>- </a:t>
            </a:r>
            <a:r>
              <a:rPr lang="en" sz="1100"/>
              <a:t>Peserta didik  kemudian diminta untuk menjelaskan hasil diskusi kelompok</a:t>
            </a:r>
            <a:endParaRPr sz="1100"/>
          </a:p>
          <a:p>
            <a:pPr indent="0" lvl="0" marL="0" rtl="0" algn="l">
              <a:lnSpc>
                <a:spcPct val="115000"/>
              </a:lnSpc>
              <a:spcBef>
                <a:spcPts val="0"/>
              </a:spcBef>
              <a:spcAft>
                <a:spcPts val="0"/>
              </a:spcAft>
              <a:buNone/>
            </a:pPr>
            <a:r>
              <a:rPr lang="en" sz="900"/>
              <a:t>- </a:t>
            </a:r>
            <a:r>
              <a:rPr lang="en" sz="1100"/>
              <a:t>Guru menjelaskan kompleksitas dari banyaknya jenis kontributor jejak karbon</a:t>
            </a:r>
            <a:endParaRPr sz="1100"/>
          </a:p>
          <a:p>
            <a:pPr indent="-228600" lvl="0" marL="457200" rtl="0" algn="l">
              <a:lnSpc>
                <a:spcPct val="115000"/>
              </a:lnSpc>
              <a:spcBef>
                <a:spcPts val="0"/>
              </a:spcBef>
              <a:spcAft>
                <a:spcPts val="0"/>
              </a:spcAft>
              <a:buNone/>
            </a:pPr>
            <a:r>
              <a:t/>
            </a:r>
            <a:endParaRPr sz="900"/>
          </a:p>
          <a:p>
            <a:pPr indent="0" lvl="0" marL="0" rtl="0" algn="l">
              <a:lnSpc>
                <a:spcPct val="115000"/>
              </a:lnSpc>
              <a:spcBef>
                <a:spcPts val="0"/>
              </a:spcBef>
              <a:spcAft>
                <a:spcPts val="0"/>
              </a:spcAft>
              <a:buNone/>
            </a:pPr>
            <a:r>
              <a:rPr b="1" lang="en" sz="1100"/>
              <a:t>Tugas mandiri</a:t>
            </a:r>
            <a:endParaRPr b="1" sz="1100"/>
          </a:p>
          <a:p>
            <a:pPr indent="0" lvl="0" marL="0" rtl="0" algn="l">
              <a:lnSpc>
                <a:spcPct val="115000"/>
              </a:lnSpc>
              <a:spcBef>
                <a:spcPts val="0"/>
              </a:spcBef>
              <a:spcAft>
                <a:spcPts val="0"/>
              </a:spcAft>
              <a:buNone/>
            </a:pPr>
            <a:r>
              <a:rPr lang="en" sz="1100"/>
              <a:t>Peserta didik diminta untuk mencatat apa saja jejak karbon yang sudah ada pada papan kerja, dan kemudian mencoba membandingkan penggunaan barang pada zaman dulu dan sekarang. Peserta didik kemudian diminta mencari tahu adanya pemakaian barang, energi atau penerapan gaya hidup berkelanjutan yang telah menyadari pentingnya pengurangan jumlah jejak karbon.</a:t>
            </a:r>
            <a:endParaRPr sz="1200"/>
          </a:p>
        </p:txBody>
      </p:sp>
      <p:sp>
        <p:nvSpPr>
          <p:cNvPr id="172" name="Google Shape;172;p28"/>
          <p:cNvSpPr txBox="1"/>
          <p:nvPr/>
        </p:nvSpPr>
        <p:spPr>
          <a:xfrm>
            <a:off x="0" y="0"/>
            <a:ext cx="1474200" cy="1431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latin typeface="Cambria"/>
                <a:ea typeface="Cambria"/>
                <a:cs typeface="Cambria"/>
                <a:sym typeface="Cambria"/>
              </a:rPr>
              <a:t>4.</a:t>
            </a:r>
            <a:r>
              <a:rPr lang="en" sz="700">
                <a:latin typeface="Times New Roman"/>
                <a:ea typeface="Times New Roman"/>
                <a:cs typeface="Times New Roman"/>
                <a:sym typeface="Times New Roman"/>
              </a:rPr>
              <a:t>  </a:t>
            </a:r>
            <a:r>
              <a:rPr b="1" lang="en" sz="1200">
                <a:latin typeface="Cambria"/>
                <a:ea typeface="Cambria"/>
                <a:cs typeface="Cambria"/>
                <a:sym typeface="Cambria"/>
              </a:rPr>
              <a:t>Sumber-sumber kontribusi  jejak karbon</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sp>
        <p:nvSpPr>
          <p:cNvPr id="173" name="Google Shape;173;p28"/>
          <p:cNvSpPr txBox="1"/>
          <p:nvPr/>
        </p:nvSpPr>
        <p:spPr>
          <a:xfrm>
            <a:off x="1663700" y="4051300"/>
            <a:ext cx="7353300" cy="1031400"/>
          </a:xfrm>
          <a:prstGeom prst="rect">
            <a:avLst/>
          </a:prstGeom>
          <a:solidFill>
            <a:srgbClr val="CFE2F3"/>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Average"/>
                <a:ea typeface="Average"/>
                <a:cs typeface="Average"/>
                <a:sym typeface="Average"/>
              </a:rPr>
              <a:t>Referensi</a:t>
            </a:r>
            <a:endParaRPr b="1" sz="1100">
              <a:latin typeface="Average"/>
              <a:ea typeface="Average"/>
              <a:cs typeface="Average"/>
              <a:sym typeface="Average"/>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3">
                  <a:extLst>
                    <a:ext uri="{A12FA001-AC4F-418D-AE19-62706E023703}">
                      <ahyp:hlinkClr val="tx"/>
                    </a:ext>
                  </a:extLst>
                </a:hlinkClick>
              </a:rPr>
              <a:t>https://www.dw.com/id/kebijakan-emisi-nol-karbon-cegah-ancaman-perubahan-iklim/a-57266817</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4">
                  <a:extLst>
                    <a:ext uri="{A12FA001-AC4F-418D-AE19-62706E023703}">
                      <ahyp:hlinkClr val="tx"/>
                    </a:ext>
                  </a:extLst>
                </a:hlinkClick>
              </a:rPr>
              <a:t>https://www.bbc.com/indonesia/majalah-46591036</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5">
                  <a:extLst>
                    <a:ext uri="{A12FA001-AC4F-418D-AE19-62706E023703}">
                      <ahyp:hlinkClr val="tx"/>
                    </a:ext>
                  </a:extLst>
                </a:hlinkClick>
              </a:rPr>
              <a:t>https://energyeducation.ca/encyclopedia/CO2_footprint#:~:text=The%20major%20contributors%20to%20carbon,one%20of%20the%20biggest%20contributors</a:t>
            </a:r>
            <a:r>
              <a:rPr lang="en" sz="1100">
                <a:latin typeface="Cambria"/>
                <a:ea typeface="Cambria"/>
                <a:cs typeface="Cambria"/>
                <a:sym typeface="Cambria"/>
              </a:rPr>
              <a:t>.</a:t>
            </a:r>
            <a:endParaRPr sz="1100">
              <a:latin typeface="Average"/>
              <a:ea typeface="Average"/>
              <a:cs typeface="Average"/>
              <a:sym typeface="Average"/>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77" name="Shape 177"/>
        <p:cNvGrpSpPr/>
        <p:nvPr/>
      </p:nvGrpSpPr>
      <p:grpSpPr>
        <a:xfrm>
          <a:off x="0" y="0"/>
          <a:ext cx="0" cy="0"/>
          <a:chOff x="0" y="0"/>
          <a:chExt cx="0" cy="0"/>
        </a:xfrm>
      </p:grpSpPr>
      <p:sp>
        <p:nvSpPr>
          <p:cNvPr id="178" name="Google Shape;178;p29"/>
          <p:cNvSpPr txBox="1"/>
          <p:nvPr/>
        </p:nvSpPr>
        <p:spPr>
          <a:xfrm>
            <a:off x="0" y="0"/>
            <a:ext cx="1474200" cy="1644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latin typeface="Cambria"/>
                <a:ea typeface="Cambria"/>
                <a:cs typeface="Cambria"/>
                <a:sym typeface="Cambria"/>
              </a:rPr>
              <a:t>4.</a:t>
            </a:r>
            <a:r>
              <a:rPr lang="en" sz="700">
                <a:latin typeface="Times New Roman"/>
                <a:ea typeface="Times New Roman"/>
                <a:cs typeface="Times New Roman"/>
                <a:sym typeface="Times New Roman"/>
              </a:rPr>
              <a:t>  </a:t>
            </a:r>
            <a:r>
              <a:rPr b="1" lang="en" sz="1200">
                <a:latin typeface="Cambria"/>
                <a:ea typeface="Cambria"/>
                <a:cs typeface="Cambria"/>
                <a:sym typeface="Cambria"/>
              </a:rPr>
              <a:t>Sumber-sumber kontribusi  jejak karbon (referensi)</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179" name="Google Shape;179;p29"/>
          <p:cNvPicPr preferRelativeResize="0"/>
          <p:nvPr/>
        </p:nvPicPr>
        <p:blipFill>
          <a:blip r:embed="rId3">
            <a:alphaModFix/>
          </a:blip>
          <a:stretch>
            <a:fillRect/>
          </a:stretch>
        </p:blipFill>
        <p:spPr>
          <a:xfrm>
            <a:off x="1536050" y="127775"/>
            <a:ext cx="4218824" cy="2919549"/>
          </a:xfrm>
          <a:prstGeom prst="rect">
            <a:avLst/>
          </a:prstGeom>
          <a:noFill/>
          <a:ln>
            <a:noFill/>
          </a:ln>
        </p:spPr>
      </p:pic>
      <p:sp>
        <p:nvSpPr>
          <p:cNvPr id="180" name="Google Shape;180;p29"/>
          <p:cNvSpPr txBox="1"/>
          <p:nvPr/>
        </p:nvSpPr>
        <p:spPr>
          <a:xfrm>
            <a:off x="2039175" y="2959975"/>
            <a:ext cx="3225900" cy="3540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lang="en" sz="1100" u="sng">
                <a:solidFill>
                  <a:srgbClr val="2C7C9F"/>
                </a:solidFill>
                <a:latin typeface="Roboto"/>
                <a:ea typeface="Roboto"/>
                <a:cs typeface="Roboto"/>
                <a:sym typeface="Roboto"/>
                <a:hlinkClick r:id="rId4">
                  <a:extLst>
                    <a:ext uri="{A12FA001-AC4F-418D-AE19-62706E023703}">
                      <ahyp:hlinkClr val="tx"/>
                    </a:ext>
                  </a:extLst>
                </a:hlinkClick>
              </a:rPr>
              <a:t>UCT carbon footprint report 2018 | UCT News</a:t>
            </a:r>
            <a:endParaRPr sz="1000">
              <a:solidFill>
                <a:srgbClr val="2C7C9F"/>
              </a:solidFill>
              <a:latin typeface="Average"/>
              <a:ea typeface="Average"/>
              <a:cs typeface="Average"/>
              <a:sym typeface="Average"/>
            </a:endParaRPr>
          </a:p>
        </p:txBody>
      </p:sp>
      <p:sp>
        <p:nvSpPr>
          <p:cNvPr id="181" name="Google Shape;181;p29"/>
          <p:cNvSpPr txBox="1"/>
          <p:nvPr/>
        </p:nvSpPr>
        <p:spPr>
          <a:xfrm>
            <a:off x="5874500" y="136450"/>
            <a:ext cx="3110100" cy="4771500"/>
          </a:xfrm>
          <a:prstGeom prst="rect">
            <a:avLst/>
          </a:prstGeom>
          <a:solidFill>
            <a:srgbClr val="B6D7A8"/>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t>Penjelasan gambar:</a:t>
            </a:r>
            <a:endParaRPr b="1" sz="1200"/>
          </a:p>
          <a:p>
            <a:pPr indent="0" lvl="0" marL="0" rtl="0" algn="l">
              <a:spcBef>
                <a:spcPts val="0"/>
              </a:spcBef>
              <a:spcAft>
                <a:spcPts val="0"/>
              </a:spcAft>
              <a:buNone/>
            </a:pPr>
            <a:r>
              <a:rPr lang="en" sz="1100"/>
              <a:t>Gambar ini membuat ilustrasi hasil emisi dari suatu perusahaan atau pabrik, yang mencakup:</a:t>
            </a:r>
            <a:endParaRPr sz="1100"/>
          </a:p>
          <a:p>
            <a:pPr indent="0" lvl="0" marL="0" rtl="0" algn="l">
              <a:spcBef>
                <a:spcPts val="0"/>
              </a:spcBef>
              <a:spcAft>
                <a:spcPts val="0"/>
              </a:spcAft>
              <a:buNone/>
            </a:pPr>
            <a:r>
              <a:t/>
            </a:r>
            <a:endParaRPr sz="1100"/>
          </a:p>
          <a:p>
            <a:pPr indent="0" lvl="0" marL="0" rtl="0" algn="l">
              <a:spcBef>
                <a:spcPts val="0"/>
              </a:spcBef>
              <a:spcAft>
                <a:spcPts val="0"/>
              </a:spcAft>
              <a:buNone/>
            </a:pPr>
            <a:r>
              <a:rPr b="1" lang="en" sz="1100"/>
              <a:t>Scope/ jangkauan 1 (emisi langsung)</a:t>
            </a:r>
            <a:endParaRPr b="1" sz="1100"/>
          </a:p>
          <a:p>
            <a:pPr indent="0" lvl="0" marL="0" rtl="0" algn="l">
              <a:spcBef>
                <a:spcPts val="0"/>
              </a:spcBef>
              <a:spcAft>
                <a:spcPts val="0"/>
              </a:spcAft>
              <a:buNone/>
            </a:pPr>
            <a:r>
              <a:rPr lang="en" sz="1100"/>
              <a:t>Dihasilkan dari aktivitas perusahaan, dimiliki perusahaan atau yang dapat diatur, seperti: pembakaran bahan bakar untuk pembangkit tenaga listrik, asap dari pabrik produksi, kebocoran pendingin ruangan/ makanan, asap pembuangan dari alat transportasi perusahaan dan pabrik.</a:t>
            </a:r>
            <a:endParaRPr sz="1100"/>
          </a:p>
          <a:p>
            <a:pPr indent="0" lvl="0" marL="0" rtl="0" algn="l">
              <a:spcBef>
                <a:spcPts val="0"/>
              </a:spcBef>
              <a:spcAft>
                <a:spcPts val="0"/>
              </a:spcAft>
              <a:buNone/>
            </a:pPr>
            <a:r>
              <a:t/>
            </a:r>
            <a:endParaRPr sz="1100"/>
          </a:p>
          <a:p>
            <a:pPr indent="0" lvl="0" marL="0" rtl="0" algn="l">
              <a:spcBef>
                <a:spcPts val="0"/>
              </a:spcBef>
              <a:spcAft>
                <a:spcPts val="0"/>
              </a:spcAft>
              <a:buNone/>
            </a:pPr>
            <a:r>
              <a:rPr b="1" lang="en" sz="1100"/>
              <a:t>Scope/ jangkauan 2 (emisi tidak langsung) </a:t>
            </a:r>
            <a:r>
              <a:rPr lang="en" sz="1100"/>
              <a:t>Dihasilkan dari pemakaian listrik untuk produksi, pendingin ruangan, atau pemakaian energi lainnya untuk menghasilkan sesuatu</a:t>
            </a:r>
            <a:endParaRPr sz="1100"/>
          </a:p>
          <a:p>
            <a:pPr indent="0" lvl="0" marL="0" rtl="0" algn="l">
              <a:spcBef>
                <a:spcPts val="0"/>
              </a:spcBef>
              <a:spcAft>
                <a:spcPts val="0"/>
              </a:spcAft>
              <a:buNone/>
            </a:pPr>
            <a:r>
              <a:t/>
            </a:r>
            <a:endParaRPr sz="1100"/>
          </a:p>
          <a:p>
            <a:pPr indent="0" lvl="0" marL="0" rtl="0" algn="l">
              <a:spcBef>
                <a:spcPts val="0"/>
              </a:spcBef>
              <a:spcAft>
                <a:spcPts val="0"/>
              </a:spcAft>
              <a:buNone/>
            </a:pPr>
            <a:r>
              <a:rPr b="1" lang="en" sz="1100"/>
              <a:t>Scope/jangkauan 3 (emisi tidak langsung lainnya)</a:t>
            </a:r>
            <a:endParaRPr b="1" sz="1100"/>
          </a:p>
          <a:p>
            <a:pPr indent="0" lvl="0" marL="0" rtl="0" algn="l">
              <a:spcBef>
                <a:spcPts val="0"/>
              </a:spcBef>
              <a:spcAft>
                <a:spcPts val="0"/>
              </a:spcAft>
              <a:buNone/>
            </a:pPr>
            <a:r>
              <a:rPr lang="en" sz="1100"/>
              <a:t>Biasanya emisi jangkauan 3 ini paling besar kontribusinya dan susah direkam jejaknya karena merupakan emisi dari pemakaian energi yang tidak dimiliki, seperti pembuangan limbah, pengadaan barang dan jasa, transportasi udara, dll</a:t>
            </a:r>
            <a:endParaRPr sz="1100"/>
          </a:p>
        </p:txBody>
      </p:sp>
      <p:sp>
        <p:nvSpPr>
          <p:cNvPr id="182" name="Google Shape;182;p29"/>
          <p:cNvSpPr txBox="1"/>
          <p:nvPr/>
        </p:nvSpPr>
        <p:spPr>
          <a:xfrm>
            <a:off x="1536050" y="3382925"/>
            <a:ext cx="4218900" cy="1477500"/>
          </a:xfrm>
          <a:prstGeom prst="rect">
            <a:avLst/>
          </a:prstGeom>
          <a:solidFill>
            <a:srgbClr val="C9DAF8"/>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2A2B2E"/>
                </a:solidFill>
              </a:rPr>
              <a:t>Referensi</a:t>
            </a:r>
            <a:endParaRPr b="1" sz="1200">
              <a:solidFill>
                <a:srgbClr val="2A2B2E"/>
              </a:solidFill>
            </a:endParaRPr>
          </a:p>
          <a:p>
            <a:pPr indent="0" lvl="0" marL="0" rtl="0" algn="l">
              <a:spcBef>
                <a:spcPts val="0"/>
              </a:spcBef>
              <a:spcAft>
                <a:spcPts val="0"/>
              </a:spcAft>
              <a:buNone/>
            </a:pPr>
            <a:r>
              <a:rPr lang="en" sz="1200" u="sng">
                <a:solidFill>
                  <a:srgbClr val="2C7C9F"/>
                </a:solidFill>
                <a:hlinkClick r:id="rId5">
                  <a:extLst>
                    <a:ext uri="{A12FA001-AC4F-418D-AE19-62706E023703}">
                      <ahyp:hlinkClr val="tx"/>
                    </a:ext>
                  </a:extLst>
                </a:hlinkClick>
              </a:rPr>
              <a:t>https://compareyourfootprint.com/difference-scope-1-2-3-emissions/</a:t>
            </a:r>
            <a:endParaRPr sz="1200" u="sng">
              <a:solidFill>
                <a:srgbClr val="2C7C9F"/>
              </a:solidFill>
            </a:endParaRPr>
          </a:p>
          <a:p>
            <a:pPr indent="0" lvl="0" marL="0" rtl="0" algn="l">
              <a:spcBef>
                <a:spcPts val="0"/>
              </a:spcBef>
              <a:spcAft>
                <a:spcPts val="0"/>
              </a:spcAft>
              <a:buNone/>
            </a:pPr>
            <a:r>
              <a:rPr lang="en" sz="1200" u="sng">
                <a:solidFill>
                  <a:srgbClr val="2C7C9F"/>
                </a:solidFill>
                <a:hlinkClick r:id="rId6">
                  <a:extLst>
                    <a:ext uri="{A12FA001-AC4F-418D-AE19-62706E023703}">
                      <ahyp:hlinkClr val="tx"/>
                    </a:ext>
                  </a:extLst>
                </a:hlinkClick>
              </a:rPr>
              <a:t>https://www.news.uct.ac.za/article/-2020-04-22-uct-carbon-footprint-report-2018</a:t>
            </a:r>
            <a:endParaRPr sz="1200" u="sng">
              <a:solidFill>
                <a:srgbClr val="2C7C9F"/>
              </a:solidFill>
            </a:endParaRPr>
          </a:p>
          <a:p>
            <a:pPr indent="0" lvl="0" marL="0" rtl="0" algn="l">
              <a:spcBef>
                <a:spcPts val="0"/>
              </a:spcBef>
              <a:spcAft>
                <a:spcPts val="0"/>
              </a:spcAft>
              <a:buNone/>
            </a:pPr>
            <a:r>
              <a:rPr lang="en" sz="1200" u="sng">
                <a:solidFill>
                  <a:srgbClr val="2C7C9F"/>
                </a:solidFill>
              </a:rPr>
              <a:t>https://www.news.uct.ac.za/article/-2020-04-22-uct-carbon-footprint-report-2018</a:t>
            </a:r>
            <a:endParaRPr sz="1200" u="sng">
              <a:solidFill>
                <a:srgbClr val="2C7C9F"/>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86" name="Shape 186"/>
        <p:cNvGrpSpPr/>
        <p:nvPr/>
      </p:nvGrpSpPr>
      <p:grpSpPr>
        <a:xfrm>
          <a:off x="0" y="0"/>
          <a:ext cx="0" cy="0"/>
          <a:chOff x="0" y="0"/>
          <a:chExt cx="0" cy="0"/>
        </a:xfrm>
      </p:grpSpPr>
      <p:sp>
        <p:nvSpPr>
          <p:cNvPr id="187" name="Google Shape;187;p30"/>
          <p:cNvSpPr txBox="1"/>
          <p:nvPr/>
        </p:nvSpPr>
        <p:spPr>
          <a:xfrm>
            <a:off x="186025" y="3567450"/>
            <a:ext cx="1474200" cy="13275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3</a:t>
            </a:r>
            <a:r>
              <a:rPr lang="en" sz="1100"/>
              <a:t> JP tugas mandiri(Total 4 JP)</a:t>
            </a:r>
            <a:endParaRPr sz="1100"/>
          </a:p>
          <a:p>
            <a:pPr indent="0" lvl="0" marL="0" rtl="0" algn="r">
              <a:lnSpc>
                <a:spcPct val="115000"/>
              </a:lnSpc>
              <a:spcBef>
                <a:spcPts val="0"/>
              </a:spcBef>
              <a:spcAft>
                <a:spcPts val="0"/>
              </a:spcAft>
              <a:buNone/>
            </a:pPr>
            <a:r>
              <a:rPr lang="en" sz="1100"/>
              <a:t>Bahan: Alat tulis</a:t>
            </a:r>
            <a:endParaRPr sz="1100"/>
          </a:p>
          <a:p>
            <a:pPr indent="0" lvl="0" marL="0" rtl="0" algn="r">
              <a:lnSpc>
                <a:spcPct val="115000"/>
              </a:lnSpc>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188" name="Google Shape;188;p30"/>
          <p:cNvSpPr txBox="1"/>
          <p:nvPr/>
        </p:nvSpPr>
        <p:spPr>
          <a:xfrm>
            <a:off x="1645625" y="114475"/>
            <a:ext cx="4333200" cy="47592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t>Persiapan</a:t>
            </a:r>
            <a:endParaRPr b="1" sz="1200"/>
          </a:p>
          <a:p>
            <a:pPr indent="0" lvl="0" marL="0" rtl="0" algn="l">
              <a:lnSpc>
                <a:spcPct val="115000"/>
              </a:lnSpc>
              <a:spcBef>
                <a:spcPts val="0"/>
              </a:spcBef>
              <a:spcAft>
                <a:spcPts val="0"/>
              </a:spcAft>
              <a:buNone/>
            </a:pPr>
            <a:r>
              <a:rPr lang="en" sz="1200"/>
              <a:t>Guru menyiapkan daftar sebab akibat jejak karbon yang berlebihan</a:t>
            </a:r>
            <a:endParaRPr sz="1200"/>
          </a:p>
          <a:p>
            <a:pPr indent="0" lvl="0" marL="0" rtl="0" algn="l">
              <a:lnSpc>
                <a:spcPct val="115000"/>
              </a:lnSpc>
              <a:spcBef>
                <a:spcPts val="0"/>
              </a:spcBef>
              <a:spcAft>
                <a:spcPts val="0"/>
              </a:spcAft>
              <a:buNone/>
            </a:pPr>
            <a:r>
              <a:rPr lang="en" sz="1000"/>
              <a:t> </a:t>
            </a:r>
            <a:endParaRPr sz="1000"/>
          </a:p>
          <a:p>
            <a:pPr indent="0" lvl="0" marL="0" rtl="0" algn="l">
              <a:lnSpc>
                <a:spcPct val="115000"/>
              </a:lnSpc>
              <a:spcBef>
                <a:spcPts val="0"/>
              </a:spcBef>
              <a:spcAft>
                <a:spcPts val="0"/>
              </a:spcAft>
              <a:buNone/>
            </a:pPr>
            <a:r>
              <a:rPr b="1" lang="en" sz="1200"/>
              <a:t>Pelaksanaan</a:t>
            </a:r>
            <a:endParaRPr b="1" sz="1200"/>
          </a:p>
          <a:p>
            <a:pPr indent="0" lvl="0" marL="0" rtl="0" algn="l">
              <a:lnSpc>
                <a:spcPct val="115000"/>
              </a:lnSpc>
              <a:spcBef>
                <a:spcPts val="0"/>
              </a:spcBef>
              <a:spcAft>
                <a:spcPts val="0"/>
              </a:spcAft>
              <a:buNone/>
            </a:pPr>
            <a:r>
              <a:rPr lang="en" sz="1000"/>
              <a:t>- </a:t>
            </a:r>
            <a:r>
              <a:rPr lang="en" sz="1200"/>
              <a:t>Pada aktivitas ini, papan kerja sebelumnya yang dihasilkan para peserta didik dipasang di depan kelas. Guru menjelaskan kembali faktor-faktor jejak karbon yang ditulis peserta didik.</a:t>
            </a:r>
            <a:endParaRPr sz="1200"/>
          </a:p>
          <a:p>
            <a:pPr indent="0" lvl="0" marL="0" rtl="0" algn="l">
              <a:lnSpc>
                <a:spcPct val="115000"/>
              </a:lnSpc>
              <a:spcBef>
                <a:spcPts val="0"/>
              </a:spcBef>
              <a:spcAft>
                <a:spcPts val="0"/>
              </a:spcAft>
              <a:buNone/>
            </a:pPr>
            <a:r>
              <a:rPr lang="en" sz="1000"/>
              <a:t>- </a:t>
            </a:r>
            <a:r>
              <a:rPr lang="en" sz="1200"/>
              <a:t>Guru kemudian meminta peserta didik pada kelompok sebelumnya untuk menuliskan apa saja sebab dan akibat dari kontributor yang telah ditulis, kemudian menempel kembali pada papan kerja.</a:t>
            </a:r>
            <a:endParaRPr sz="1200"/>
          </a:p>
          <a:p>
            <a:pPr indent="0" lvl="0" marL="0" rtl="0" algn="l">
              <a:lnSpc>
                <a:spcPct val="115000"/>
              </a:lnSpc>
              <a:spcBef>
                <a:spcPts val="0"/>
              </a:spcBef>
              <a:spcAft>
                <a:spcPts val="0"/>
              </a:spcAft>
              <a:buNone/>
            </a:pPr>
            <a:r>
              <a:rPr lang="en" sz="1000"/>
              <a:t>- </a:t>
            </a:r>
            <a:r>
              <a:rPr lang="en" sz="1200"/>
              <a:t>Guru kemudian menjelaskan akibat dari jejak karbon yang berlebihan di bumi ini. Guru dapat juga menjelaskan mengapa beberapa negara jumlah jejak karbonya lebih rendah/tinggi daripada yang lain.</a:t>
            </a:r>
            <a:endParaRPr sz="1200"/>
          </a:p>
          <a:p>
            <a:pPr indent="0" lvl="0" marL="0" rtl="0" algn="l">
              <a:lnSpc>
                <a:spcPct val="115000"/>
              </a:lnSpc>
              <a:spcBef>
                <a:spcPts val="0"/>
              </a:spcBef>
              <a:spcAft>
                <a:spcPts val="0"/>
              </a:spcAft>
              <a:buNone/>
            </a:pPr>
            <a:r>
              <a:rPr lang="en" sz="1000"/>
              <a:t> </a:t>
            </a:r>
            <a:endParaRPr sz="1000"/>
          </a:p>
          <a:p>
            <a:pPr indent="0" lvl="0" marL="0" rtl="0" algn="l">
              <a:lnSpc>
                <a:spcPct val="115000"/>
              </a:lnSpc>
              <a:spcBef>
                <a:spcPts val="0"/>
              </a:spcBef>
              <a:spcAft>
                <a:spcPts val="0"/>
              </a:spcAft>
              <a:buNone/>
            </a:pPr>
            <a:r>
              <a:rPr b="1" lang="en" sz="1200"/>
              <a:t>Tugas mandiri</a:t>
            </a:r>
            <a:endParaRPr b="1" sz="1200"/>
          </a:p>
          <a:p>
            <a:pPr indent="0" lvl="0" marL="0" rtl="0" algn="l">
              <a:lnSpc>
                <a:spcPct val="115000"/>
              </a:lnSpc>
              <a:spcBef>
                <a:spcPts val="0"/>
              </a:spcBef>
              <a:spcAft>
                <a:spcPts val="0"/>
              </a:spcAft>
              <a:buNone/>
            </a:pPr>
            <a:r>
              <a:rPr lang="en" sz="1200"/>
              <a:t>Peserta didik diminta untuk menulis artikel mengenai pandangan mereka mengenai jejak karbon disertai dengan sebab dan akibat yang dihasilkan jejak karbon. </a:t>
            </a:r>
            <a:endParaRPr sz="1200"/>
          </a:p>
        </p:txBody>
      </p:sp>
      <p:sp>
        <p:nvSpPr>
          <p:cNvPr id="189" name="Google Shape;189;p30"/>
          <p:cNvSpPr txBox="1"/>
          <p:nvPr/>
        </p:nvSpPr>
        <p:spPr>
          <a:xfrm>
            <a:off x="0" y="0"/>
            <a:ext cx="1474200" cy="1431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latin typeface="Cambria"/>
                <a:ea typeface="Cambria"/>
                <a:cs typeface="Cambria"/>
                <a:sym typeface="Cambria"/>
              </a:rPr>
              <a:t>5.</a:t>
            </a:r>
            <a:r>
              <a:rPr lang="en" sz="700">
                <a:latin typeface="Times New Roman"/>
                <a:ea typeface="Times New Roman"/>
                <a:cs typeface="Times New Roman"/>
                <a:sym typeface="Times New Roman"/>
              </a:rPr>
              <a:t> </a:t>
            </a:r>
            <a:r>
              <a:rPr b="1" lang="en" sz="1200">
                <a:latin typeface="Cambria"/>
                <a:ea typeface="Cambria"/>
                <a:cs typeface="Cambria"/>
                <a:sym typeface="Cambria"/>
              </a:rPr>
              <a:t>Sebab akibat yang dihasilkan jejak karbon</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190" name="Google Shape;190;p30"/>
          <p:cNvPicPr preferRelativeResize="0"/>
          <p:nvPr/>
        </p:nvPicPr>
        <p:blipFill>
          <a:blip r:embed="rId3">
            <a:alphaModFix/>
          </a:blip>
          <a:stretch>
            <a:fillRect/>
          </a:stretch>
        </p:blipFill>
        <p:spPr>
          <a:xfrm>
            <a:off x="6664700" y="38275"/>
            <a:ext cx="1834474" cy="2882726"/>
          </a:xfrm>
          <a:prstGeom prst="rect">
            <a:avLst/>
          </a:prstGeom>
          <a:noFill/>
          <a:ln>
            <a:noFill/>
          </a:ln>
        </p:spPr>
      </p:pic>
      <p:sp>
        <p:nvSpPr>
          <p:cNvPr id="191" name="Google Shape;191;p30"/>
          <p:cNvSpPr txBox="1"/>
          <p:nvPr/>
        </p:nvSpPr>
        <p:spPr>
          <a:xfrm>
            <a:off x="6283700" y="2819400"/>
            <a:ext cx="3022500" cy="4926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lang="en" sz="800" u="sng">
                <a:solidFill>
                  <a:srgbClr val="2C7C9F"/>
                </a:solidFill>
                <a:latin typeface="Roboto"/>
                <a:ea typeface="Roboto"/>
                <a:cs typeface="Roboto"/>
                <a:sym typeface="Roboto"/>
                <a:hlinkClick r:id="rId4">
                  <a:extLst>
                    <a:ext uri="{A12FA001-AC4F-418D-AE19-62706E023703}">
                      <ahyp:hlinkClr val="tx"/>
                    </a:ext>
                  </a:extLst>
                </a:hlinkClick>
              </a:rPr>
              <a:t>Infographic - The causes of increases in CO2 emissions | What's Your Impact</a:t>
            </a:r>
            <a:endParaRPr sz="700">
              <a:solidFill>
                <a:srgbClr val="2C7C9F"/>
              </a:solidFill>
              <a:latin typeface="Average"/>
              <a:ea typeface="Average"/>
              <a:cs typeface="Average"/>
              <a:sym typeface="Average"/>
            </a:endParaRPr>
          </a:p>
        </p:txBody>
      </p:sp>
      <p:sp>
        <p:nvSpPr>
          <p:cNvPr id="192" name="Google Shape;192;p30"/>
          <p:cNvSpPr txBox="1"/>
          <p:nvPr/>
        </p:nvSpPr>
        <p:spPr>
          <a:xfrm>
            <a:off x="6159500" y="3251200"/>
            <a:ext cx="2959200" cy="1877700"/>
          </a:xfrm>
          <a:prstGeom prst="rect">
            <a:avLst/>
          </a:prstGeom>
          <a:solidFill>
            <a:srgbClr val="CFE2F3"/>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Cambria"/>
                <a:ea typeface="Cambria"/>
                <a:cs typeface="Cambria"/>
                <a:sym typeface="Cambria"/>
              </a:rPr>
              <a:t>Referensi</a:t>
            </a:r>
            <a:endParaRPr b="1"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5">
                  <a:extLst>
                    <a:ext uri="{A12FA001-AC4F-418D-AE19-62706E023703}">
                      <ahyp:hlinkClr val="tx"/>
                    </a:ext>
                  </a:extLst>
                </a:hlinkClick>
              </a:rPr>
              <a:t>https://sustaination.id/dampak-jejak-karbon-yang-kita-hasilkan-selama-ini/</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6">
                  <a:extLst>
                    <a:ext uri="{A12FA001-AC4F-418D-AE19-62706E023703}">
                      <ahyp:hlinkClr val="tx"/>
                    </a:ext>
                  </a:extLst>
                </a:hlinkClick>
              </a:rPr>
              <a:t>https://www.dw.com/id/cara-kurangi-jejak-karbon-saat-streaming-video-dan-game/a-54882336</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7">
                  <a:extLst>
                    <a:ext uri="{A12FA001-AC4F-418D-AE19-62706E023703}">
                      <ahyp:hlinkClr val="tx"/>
                    </a:ext>
                  </a:extLst>
                </a:hlinkClick>
              </a:rPr>
              <a:t>https://www.kompas.com/sains/read/2020/05/03/120200623/dampak-perubahan-iklim-pulau-kecil-di-indonesia-terancam-tenggelam?page=all</a:t>
            </a:r>
            <a:endParaRPr sz="1300">
              <a:latin typeface="Average"/>
              <a:ea typeface="Average"/>
              <a:cs typeface="Average"/>
              <a:sym typeface="Average"/>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196" name="Shape 196"/>
        <p:cNvGrpSpPr/>
        <p:nvPr/>
      </p:nvGrpSpPr>
      <p:grpSpPr>
        <a:xfrm>
          <a:off x="0" y="0"/>
          <a:ext cx="0" cy="0"/>
          <a:chOff x="0" y="0"/>
          <a:chExt cx="0" cy="0"/>
        </a:xfrm>
      </p:grpSpPr>
      <p:sp>
        <p:nvSpPr>
          <p:cNvPr id="197" name="Google Shape;197;p31"/>
          <p:cNvSpPr txBox="1"/>
          <p:nvPr/>
        </p:nvSpPr>
        <p:spPr>
          <a:xfrm>
            <a:off x="186025" y="3567450"/>
            <a:ext cx="1474200" cy="15222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1</a:t>
            </a:r>
            <a:r>
              <a:rPr lang="en" sz="1100"/>
              <a:t> JP tugas mandiri(Total 2 JP)</a:t>
            </a:r>
            <a:endParaRPr sz="1100"/>
          </a:p>
          <a:p>
            <a:pPr indent="0" lvl="0" marL="0" rtl="0" algn="r">
              <a:lnSpc>
                <a:spcPct val="115000"/>
              </a:lnSpc>
              <a:spcBef>
                <a:spcPts val="0"/>
              </a:spcBef>
              <a:spcAft>
                <a:spcPts val="0"/>
              </a:spcAft>
              <a:buNone/>
            </a:pPr>
            <a:r>
              <a:rPr lang="en" sz="1100"/>
              <a:t>Bahan: Proyektor, laptop, video</a:t>
            </a:r>
            <a:endParaRPr sz="1100"/>
          </a:p>
          <a:p>
            <a:pPr indent="0" lvl="0" marL="0" rtl="0" algn="r">
              <a:lnSpc>
                <a:spcPct val="115000"/>
              </a:lnSpc>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198" name="Google Shape;198;p31"/>
          <p:cNvSpPr txBox="1"/>
          <p:nvPr/>
        </p:nvSpPr>
        <p:spPr>
          <a:xfrm>
            <a:off x="1645625" y="114475"/>
            <a:ext cx="4917300" cy="46212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050"/>
              <a:t>Persiapan</a:t>
            </a:r>
            <a:endParaRPr b="1" sz="1050"/>
          </a:p>
          <a:p>
            <a:pPr indent="0" lvl="0" marL="0" rtl="0" algn="l">
              <a:lnSpc>
                <a:spcPct val="115000"/>
              </a:lnSpc>
              <a:spcBef>
                <a:spcPts val="0"/>
              </a:spcBef>
              <a:spcAft>
                <a:spcPts val="0"/>
              </a:spcAft>
              <a:buNone/>
            </a:pPr>
            <a:r>
              <a:rPr lang="en" sz="1050"/>
              <a:t>Guru mencari video rekaman, berita atau film pendek mengenai perubahan iklim yang dirasakan di Indonesia (seperti: banjir, musim kemarau panjang, dll). Guru bisa menyimpan video terlebih dahulu.</a:t>
            </a:r>
            <a:endParaRPr sz="1050"/>
          </a:p>
          <a:p>
            <a:pPr indent="0" lvl="0" marL="0" rtl="0" algn="l">
              <a:lnSpc>
                <a:spcPct val="115000"/>
              </a:lnSpc>
              <a:spcBef>
                <a:spcPts val="0"/>
              </a:spcBef>
              <a:spcAft>
                <a:spcPts val="0"/>
              </a:spcAft>
              <a:buNone/>
            </a:pPr>
            <a:r>
              <a:rPr lang="en" sz="1050"/>
              <a:t> </a:t>
            </a:r>
            <a:endParaRPr sz="1050"/>
          </a:p>
          <a:p>
            <a:pPr indent="0" lvl="0" marL="0" rtl="0" algn="l">
              <a:lnSpc>
                <a:spcPct val="115000"/>
              </a:lnSpc>
              <a:spcBef>
                <a:spcPts val="0"/>
              </a:spcBef>
              <a:spcAft>
                <a:spcPts val="0"/>
              </a:spcAft>
              <a:buNone/>
            </a:pPr>
            <a:r>
              <a:rPr b="1" lang="en" sz="1050"/>
              <a:t>Pelaksanaan</a:t>
            </a:r>
            <a:endParaRPr b="1" sz="1050"/>
          </a:p>
          <a:p>
            <a:pPr indent="0" lvl="0" marL="0" rtl="0" algn="l">
              <a:lnSpc>
                <a:spcPct val="115000"/>
              </a:lnSpc>
              <a:spcBef>
                <a:spcPts val="0"/>
              </a:spcBef>
              <a:spcAft>
                <a:spcPts val="0"/>
              </a:spcAft>
              <a:buNone/>
            </a:pPr>
            <a:r>
              <a:rPr lang="en" sz="1050"/>
              <a:t>- Guru menjelaskan salah satu penyebab utama perubahan iklim adalah jejak karbon</a:t>
            </a:r>
            <a:endParaRPr sz="1050"/>
          </a:p>
          <a:p>
            <a:pPr indent="0" lvl="0" marL="0" rtl="0" algn="l">
              <a:lnSpc>
                <a:spcPct val="115000"/>
              </a:lnSpc>
              <a:spcBef>
                <a:spcPts val="0"/>
              </a:spcBef>
              <a:spcAft>
                <a:spcPts val="0"/>
              </a:spcAft>
              <a:buNone/>
            </a:pPr>
            <a:r>
              <a:rPr lang="en" sz="1050"/>
              <a:t>- Guru menjelaskan efek yang dirasakan dari perubahan iklim secara langsung maupun tidak kepada peserta didik.. </a:t>
            </a:r>
            <a:endParaRPr sz="1050"/>
          </a:p>
          <a:p>
            <a:pPr indent="0" lvl="0" marL="0" rtl="0" algn="l">
              <a:lnSpc>
                <a:spcPct val="115000"/>
              </a:lnSpc>
              <a:spcBef>
                <a:spcPts val="0"/>
              </a:spcBef>
              <a:spcAft>
                <a:spcPts val="0"/>
              </a:spcAft>
              <a:buNone/>
            </a:pPr>
            <a:r>
              <a:rPr lang="en" sz="1050"/>
              <a:t>- Guru berdiskusi dengan peserta didik dalam kelompok sebelumnya mengenai apa yang telah mereka tonton dan memberikan beberapa pertanyaan:</a:t>
            </a:r>
            <a:endParaRPr sz="1050"/>
          </a:p>
          <a:p>
            <a:pPr indent="0" lvl="0" marL="0" rtl="0" algn="l">
              <a:lnSpc>
                <a:spcPct val="115000"/>
              </a:lnSpc>
              <a:spcBef>
                <a:spcPts val="0"/>
              </a:spcBef>
              <a:spcAft>
                <a:spcPts val="0"/>
              </a:spcAft>
              <a:buNone/>
            </a:pPr>
            <a:r>
              <a:rPr lang="en" sz="1050"/>
              <a:t>a.          Apakah listrik, makanan atau energi yang dipakai sehari- hari merupakan kontributor perubahan iklim?</a:t>
            </a:r>
            <a:endParaRPr sz="1050"/>
          </a:p>
          <a:p>
            <a:pPr indent="0" lvl="0" marL="0" rtl="0" algn="l">
              <a:lnSpc>
                <a:spcPct val="115000"/>
              </a:lnSpc>
              <a:spcBef>
                <a:spcPts val="0"/>
              </a:spcBef>
              <a:spcAft>
                <a:spcPts val="0"/>
              </a:spcAft>
              <a:buNone/>
            </a:pPr>
            <a:r>
              <a:rPr lang="en" sz="1050"/>
              <a:t>b.          Siapakah yang bertanggung jawab atas perubahan iklim?</a:t>
            </a:r>
            <a:endParaRPr sz="1050"/>
          </a:p>
          <a:p>
            <a:pPr indent="0" lvl="0" marL="0" rtl="0" algn="l">
              <a:lnSpc>
                <a:spcPct val="115000"/>
              </a:lnSpc>
              <a:spcBef>
                <a:spcPts val="0"/>
              </a:spcBef>
              <a:spcAft>
                <a:spcPts val="0"/>
              </a:spcAft>
              <a:buNone/>
            </a:pPr>
            <a:r>
              <a:rPr lang="en" sz="1050"/>
              <a:t>c.           Apakah solusi yang mungkin dapat diterapkan dalam memperbaiki perubahan iklim?</a:t>
            </a:r>
            <a:endParaRPr sz="1050"/>
          </a:p>
          <a:p>
            <a:pPr indent="0" lvl="0" marL="0" rtl="0" algn="l">
              <a:lnSpc>
                <a:spcPct val="115000"/>
              </a:lnSpc>
              <a:spcBef>
                <a:spcPts val="0"/>
              </a:spcBef>
              <a:spcAft>
                <a:spcPts val="0"/>
              </a:spcAft>
              <a:buNone/>
            </a:pPr>
            <a:r>
              <a:rPr lang="en" sz="1050"/>
              <a:t>- Guru bisa memberi perkenalan terhadap energi alternatif, bahan-bahan buatan lokal dll </a:t>
            </a:r>
            <a:endParaRPr sz="1050"/>
          </a:p>
          <a:p>
            <a:pPr indent="0" lvl="0" marL="0" rtl="0" algn="l">
              <a:lnSpc>
                <a:spcPct val="115000"/>
              </a:lnSpc>
              <a:spcBef>
                <a:spcPts val="0"/>
              </a:spcBef>
              <a:spcAft>
                <a:spcPts val="0"/>
              </a:spcAft>
              <a:buNone/>
            </a:pPr>
            <a:r>
              <a:rPr lang="en" sz="1050"/>
              <a:t>- Guru melakukan sesi diskusi mengenai apa yang telah peserta didik ketahui mengenai jejak karbon</a:t>
            </a:r>
            <a:endParaRPr sz="1050"/>
          </a:p>
          <a:p>
            <a:pPr indent="0" lvl="0" marL="0" rtl="0" algn="l">
              <a:lnSpc>
                <a:spcPct val="115000"/>
              </a:lnSpc>
              <a:spcBef>
                <a:spcPts val="0"/>
              </a:spcBef>
              <a:spcAft>
                <a:spcPts val="0"/>
              </a:spcAft>
              <a:buNone/>
            </a:pPr>
            <a:r>
              <a:t/>
            </a:r>
            <a:endParaRPr sz="1050"/>
          </a:p>
          <a:p>
            <a:pPr indent="0" lvl="0" marL="0" rtl="0" algn="l">
              <a:lnSpc>
                <a:spcPct val="115000"/>
              </a:lnSpc>
              <a:spcBef>
                <a:spcPts val="0"/>
              </a:spcBef>
              <a:spcAft>
                <a:spcPts val="0"/>
              </a:spcAft>
              <a:buNone/>
            </a:pPr>
            <a:r>
              <a:rPr b="1" lang="en" sz="1050"/>
              <a:t>Tugas mandiri</a:t>
            </a:r>
            <a:endParaRPr b="1" sz="1050"/>
          </a:p>
          <a:p>
            <a:pPr indent="0" lvl="0" marL="0" rtl="0" algn="l">
              <a:lnSpc>
                <a:spcPct val="115000"/>
              </a:lnSpc>
              <a:spcBef>
                <a:spcPts val="0"/>
              </a:spcBef>
              <a:spcAft>
                <a:spcPts val="0"/>
              </a:spcAft>
              <a:buNone/>
            </a:pPr>
            <a:r>
              <a:rPr lang="en" sz="1050"/>
              <a:t>Peserta didik  diminta untuk menuliskan intisari video yang telah mereka tonton. </a:t>
            </a:r>
            <a:endParaRPr sz="1050"/>
          </a:p>
        </p:txBody>
      </p:sp>
      <p:sp>
        <p:nvSpPr>
          <p:cNvPr id="199" name="Google Shape;199;p31"/>
          <p:cNvSpPr txBox="1"/>
          <p:nvPr/>
        </p:nvSpPr>
        <p:spPr>
          <a:xfrm>
            <a:off x="0" y="0"/>
            <a:ext cx="1474200" cy="2493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latin typeface="Cambria"/>
                <a:ea typeface="Cambria"/>
                <a:cs typeface="Cambria"/>
                <a:sym typeface="Cambria"/>
              </a:rPr>
              <a:t>6.</a:t>
            </a:r>
            <a:r>
              <a:rPr lang="en" sz="700">
                <a:latin typeface="Times New Roman"/>
                <a:ea typeface="Times New Roman"/>
                <a:cs typeface="Times New Roman"/>
                <a:sym typeface="Times New Roman"/>
              </a:rPr>
              <a:t>  </a:t>
            </a:r>
            <a:r>
              <a:rPr b="1" lang="en" sz="1200">
                <a:latin typeface="Cambria"/>
                <a:ea typeface="Cambria"/>
                <a:cs typeface="Cambria"/>
                <a:sym typeface="Cambria"/>
              </a:rPr>
              <a:t>Melihat perubahan iklim di lingkungan sekitar dari video disertai diskusi dan penulisan intisari video</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200" name="Google Shape;200;p31"/>
          <p:cNvPicPr preferRelativeResize="0"/>
          <p:nvPr/>
        </p:nvPicPr>
        <p:blipFill>
          <a:blip r:embed="rId3">
            <a:alphaModFix/>
          </a:blip>
          <a:stretch>
            <a:fillRect/>
          </a:stretch>
        </p:blipFill>
        <p:spPr>
          <a:xfrm>
            <a:off x="6639125" y="71650"/>
            <a:ext cx="2359300" cy="1497750"/>
          </a:xfrm>
          <a:prstGeom prst="rect">
            <a:avLst/>
          </a:prstGeom>
          <a:noFill/>
          <a:ln>
            <a:noFill/>
          </a:ln>
        </p:spPr>
      </p:pic>
      <p:sp>
        <p:nvSpPr>
          <p:cNvPr id="201" name="Google Shape;201;p31"/>
          <p:cNvSpPr txBox="1"/>
          <p:nvPr/>
        </p:nvSpPr>
        <p:spPr>
          <a:xfrm>
            <a:off x="6680200" y="1803400"/>
            <a:ext cx="2362200" cy="1539300"/>
          </a:xfrm>
          <a:prstGeom prst="rect">
            <a:avLst/>
          </a:prstGeom>
          <a:solidFill>
            <a:srgbClr val="CFE2F3"/>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Cambria"/>
                <a:ea typeface="Cambria"/>
                <a:cs typeface="Cambria"/>
                <a:sym typeface="Cambria"/>
              </a:rPr>
              <a:t>Referensi:</a:t>
            </a:r>
            <a:endParaRPr b="1"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4">
                  <a:extLst>
                    <a:ext uri="{A12FA001-AC4F-418D-AE19-62706E023703}">
                      <ahyp:hlinkClr val="tx"/>
                    </a:ext>
                  </a:extLst>
                </a:hlinkClick>
              </a:rPr>
              <a:t>http://ditjenppi.menlhk.go.id/kcpi/index.php/video/119-mengenal-perubahan-iklim</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5">
                  <a:extLst>
                    <a:ext uri="{A12FA001-AC4F-418D-AE19-62706E023703}">
                      <ahyp:hlinkClr val="tx"/>
                    </a:ext>
                  </a:extLst>
                </a:hlinkClick>
              </a:rPr>
              <a:t>https://www.youtube.com/watch?v=29jyaPIWzFI</a:t>
            </a:r>
            <a:endParaRPr sz="1100">
              <a:latin typeface="Cambria"/>
              <a:ea typeface="Cambria"/>
              <a:cs typeface="Cambria"/>
              <a:sym typeface="Cambria"/>
            </a:endParaRPr>
          </a:p>
          <a:p>
            <a:pPr indent="0" lvl="0" marL="0" rtl="0" algn="l">
              <a:spcBef>
                <a:spcPts val="0"/>
              </a:spcBef>
              <a:spcAft>
                <a:spcPts val="0"/>
              </a:spcAft>
              <a:buNone/>
            </a:pPr>
            <a:r>
              <a:rPr lang="en" sz="1100" u="sng">
                <a:solidFill>
                  <a:srgbClr val="1155CC"/>
                </a:solidFill>
                <a:latin typeface="Cambria"/>
                <a:ea typeface="Cambria"/>
                <a:cs typeface="Cambria"/>
                <a:sym typeface="Cambria"/>
                <a:hlinkClick r:id="rId6">
                  <a:extLst>
                    <a:ext uri="{A12FA001-AC4F-418D-AE19-62706E023703}">
                      <ahyp:hlinkClr val="tx"/>
                    </a:ext>
                  </a:extLst>
                </a:hlinkClick>
              </a:rPr>
              <a:t>https://www.youtube.com/watch?v=DAduf5SzmTs</a:t>
            </a:r>
            <a:endParaRPr sz="1300">
              <a:latin typeface="Average"/>
              <a:ea typeface="Average"/>
              <a:cs typeface="Average"/>
              <a:sym typeface="Average"/>
            </a:endParaRPr>
          </a:p>
        </p:txBody>
      </p:sp>
      <p:pic>
        <p:nvPicPr>
          <p:cNvPr id="202" name="Google Shape;202;p31"/>
          <p:cNvPicPr preferRelativeResize="0"/>
          <p:nvPr/>
        </p:nvPicPr>
        <p:blipFill>
          <a:blip r:embed="rId7">
            <a:alphaModFix/>
          </a:blip>
          <a:stretch>
            <a:fillRect/>
          </a:stretch>
        </p:blipFill>
        <p:spPr>
          <a:xfrm>
            <a:off x="6680950" y="3417550"/>
            <a:ext cx="2360705" cy="1327500"/>
          </a:xfrm>
          <a:prstGeom prst="rect">
            <a:avLst/>
          </a:prstGeom>
          <a:noFill/>
          <a:ln>
            <a:noFill/>
          </a:ln>
        </p:spPr>
      </p:pic>
      <p:sp>
        <p:nvSpPr>
          <p:cNvPr id="203" name="Google Shape;203;p31"/>
          <p:cNvSpPr txBox="1"/>
          <p:nvPr/>
        </p:nvSpPr>
        <p:spPr>
          <a:xfrm>
            <a:off x="6692900" y="4648200"/>
            <a:ext cx="23622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900">
                <a:solidFill>
                  <a:srgbClr val="2C7C9F"/>
                </a:solidFill>
                <a:latin typeface="Average"/>
                <a:ea typeface="Average"/>
                <a:cs typeface="Average"/>
                <a:sym typeface="Average"/>
              </a:rPr>
              <a:t>https://masakini.co/news/indonesia-konsisten-tangani-isu-perubahan-iklim/</a:t>
            </a:r>
            <a:endParaRPr sz="900">
              <a:solidFill>
                <a:srgbClr val="2C7C9F"/>
              </a:solidFill>
              <a:latin typeface="Average"/>
              <a:ea typeface="Average"/>
              <a:cs typeface="Average"/>
              <a:sym typeface="Average"/>
            </a:endParaRPr>
          </a:p>
        </p:txBody>
      </p:sp>
      <p:sp>
        <p:nvSpPr>
          <p:cNvPr id="204" name="Google Shape;204;p31"/>
          <p:cNvSpPr txBox="1"/>
          <p:nvPr/>
        </p:nvSpPr>
        <p:spPr>
          <a:xfrm>
            <a:off x="6639125" y="1511300"/>
            <a:ext cx="2362200" cy="2925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lang="en" sz="700" u="sng">
                <a:solidFill>
                  <a:srgbClr val="2C7C9F"/>
                </a:solidFill>
                <a:hlinkClick r:id="rId8">
                  <a:extLst>
                    <a:ext uri="{A12FA001-AC4F-418D-AE19-62706E023703}">
                      <ahyp:hlinkClr val="tx"/>
                    </a:ext>
                  </a:extLst>
                </a:hlinkClick>
              </a:rPr>
              <a:t>How Climate Change Will Transform Work | The Nation</a:t>
            </a:r>
            <a:endParaRPr sz="600">
              <a:solidFill>
                <a:srgbClr val="2C7C9F"/>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208" name="Shape 208"/>
        <p:cNvGrpSpPr/>
        <p:nvPr/>
      </p:nvGrpSpPr>
      <p:grpSpPr>
        <a:xfrm>
          <a:off x="0" y="0"/>
          <a:ext cx="0" cy="0"/>
          <a:chOff x="0" y="0"/>
          <a:chExt cx="0" cy="0"/>
        </a:xfrm>
      </p:grpSpPr>
      <p:sp>
        <p:nvSpPr>
          <p:cNvPr id="209" name="Google Shape;209;p32"/>
          <p:cNvSpPr txBox="1"/>
          <p:nvPr/>
        </p:nvSpPr>
        <p:spPr>
          <a:xfrm>
            <a:off x="186025" y="3567450"/>
            <a:ext cx="1474200" cy="17169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1 JP tugas mandiri(Total 2 JP)</a:t>
            </a:r>
            <a:endParaRPr sz="1100"/>
          </a:p>
          <a:p>
            <a:pPr indent="0" lvl="0" marL="0" rtl="0" algn="r">
              <a:lnSpc>
                <a:spcPct val="115000"/>
              </a:lnSpc>
              <a:spcBef>
                <a:spcPts val="0"/>
              </a:spcBef>
              <a:spcAft>
                <a:spcPts val="0"/>
              </a:spcAft>
              <a:buNone/>
            </a:pPr>
            <a:r>
              <a:rPr lang="en" sz="1100"/>
              <a:t>Bahan: Proyektor, laptop, video</a:t>
            </a:r>
            <a:endParaRPr sz="1100"/>
          </a:p>
          <a:p>
            <a:pPr indent="0" lvl="0" marL="0" rtl="0" algn="r">
              <a:lnSpc>
                <a:spcPct val="115000"/>
              </a:lnSpc>
              <a:spcBef>
                <a:spcPts val="0"/>
              </a:spcBef>
              <a:spcAft>
                <a:spcPts val="0"/>
              </a:spcAft>
              <a:buNone/>
            </a:pPr>
            <a:r>
              <a:rPr lang="en" sz="1100"/>
              <a:t>Peran Guru: fasilitator dan pendamping</a:t>
            </a:r>
            <a:endParaRPr sz="1100">
              <a:latin typeface="Average"/>
              <a:ea typeface="Average"/>
              <a:cs typeface="Average"/>
              <a:sym typeface="Average"/>
            </a:endParaRPr>
          </a:p>
          <a:p>
            <a:pPr indent="0" lvl="0" marL="0" rtl="0" algn="r">
              <a:lnSpc>
                <a:spcPct val="115000"/>
              </a:lnSpc>
              <a:spcBef>
                <a:spcPts val="0"/>
              </a:spcBef>
              <a:spcAft>
                <a:spcPts val="0"/>
              </a:spcAft>
              <a:buNone/>
            </a:pPr>
            <a:r>
              <a:t/>
            </a:r>
            <a:endParaRPr sz="1100"/>
          </a:p>
        </p:txBody>
      </p:sp>
      <p:sp>
        <p:nvSpPr>
          <p:cNvPr id="210" name="Google Shape;210;p32"/>
          <p:cNvSpPr txBox="1"/>
          <p:nvPr/>
        </p:nvSpPr>
        <p:spPr>
          <a:xfrm>
            <a:off x="1645625" y="190675"/>
            <a:ext cx="5069700" cy="46212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050"/>
              <a:t>Persiapan</a:t>
            </a:r>
            <a:endParaRPr b="1" sz="1050"/>
          </a:p>
          <a:p>
            <a:pPr indent="0" lvl="0" marL="0" rtl="0" algn="l">
              <a:lnSpc>
                <a:spcPct val="115000"/>
              </a:lnSpc>
              <a:spcBef>
                <a:spcPts val="0"/>
              </a:spcBef>
              <a:spcAft>
                <a:spcPts val="0"/>
              </a:spcAft>
              <a:buNone/>
            </a:pPr>
            <a:r>
              <a:rPr lang="en" sz="1050"/>
              <a:t>Guru mencari video rekaman, berita atau film pendek yang menghubungkan Indonesia sebagai salah satu penyumbang jumlah karbon (kebakaran hutan yang disengaja, limbah yang dibuang ke laut, dll). Guru bisa menyimpan video terlebih dahulu.</a:t>
            </a:r>
            <a:endParaRPr sz="1050"/>
          </a:p>
          <a:p>
            <a:pPr indent="0" lvl="0" marL="0" rtl="0" algn="l">
              <a:lnSpc>
                <a:spcPct val="115000"/>
              </a:lnSpc>
              <a:spcBef>
                <a:spcPts val="0"/>
              </a:spcBef>
              <a:spcAft>
                <a:spcPts val="0"/>
              </a:spcAft>
              <a:buNone/>
            </a:pPr>
            <a:r>
              <a:rPr lang="en" sz="1050"/>
              <a:t> </a:t>
            </a:r>
            <a:endParaRPr sz="1050"/>
          </a:p>
          <a:p>
            <a:pPr indent="0" lvl="0" marL="0" rtl="0" algn="l">
              <a:lnSpc>
                <a:spcPct val="115000"/>
              </a:lnSpc>
              <a:spcBef>
                <a:spcPts val="0"/>
              </a:spcBef>
              <a:spcAft>
                <a:spcPts val="0"/>
              </a:spcAft>
              <a:buNone/>
            </a:pPr>
            <a:r>
              <a:rPr b="1" lang="en" sz="1050"/>
              <a:t>Pelaksanaan</a:t>
            </a:r>
            <a:endParaRPr b="1" sz="1050"/>
          </a:p>
          <a:p>
            <a:pPr indent="0" lvl="0" marL="0" rtl="0" algn="l">
              <a:lnSpc>
                <a:spcPct val="115000"/>
              </a:lnSpc>
              <a:spcBef>
                <a:spcPts val="0"/>
              </a:spcBef>
              <a:spcAft>
                <a:spcPts val="0"/>
              </a:spcAft>
              <a:buNone/>
            </a:pPr>
            <a:r>
              <a:rPr lang="en" sz="1050"/>
              <a:t>- </a:t>
            </a:r>
            <a:r>
              <a:rPr lang="en" sz="1050"/>
              <a:t>Guru menjelaskan semua pihak terlibat dalam jejak karbon. </a:t>
            </a:r>
            <a:endParaRPr sz="1050"/>
          </a:p>
          <a:p>
            <a:pPr indent="0" lvl="0" marL="0" rtl="0" algn="l">
              <a:lnSpc>
                <a:spcPct val="115000"/>
              </a:lnSpc>
              <a:spcBef>
                <a:spcPts val="0"/>
              </a:spcBef>
              <a:spcAft>
                <a:spcPts val="0"/>
              </a:spcAft>
              <a:buNone/>
            </a:pPr>
            <a:r>
              <a:rPr lang="en" sz="1050"/>
              <a:t>- Guru menjelaskan situasi yang terjadi di Indonesia yang menyumbang jumlah jejak karbon dunia</a:t>
            </a:r>
            <a:endParaRPr sz="1050"/>
          </a:p>
          <a:p>
            <a:pPr indent="0" lvl="0" marL="0" rtl="0" algn="l">
              <a:lnSpc>
                <a:spcPct val="115000"/>
              </a:lnSpc>
              <a:spcBef>
                <a:spcPts val="0"/>
              </a:spcBef>
              <a:spcAft>
                <a:spcPts val="0"/>
              </a:spcAft>
              <a:buNone/>
            </a:pPr>
            <a:r>
              <a:rPr lang="en" sz="1050"/>
              <a:t>- Guru berdiskusi dengan peserta didik dalam kelompok sebelumnya mengenai apa yang telah mereka tonton dan memberikan beberapa pertanyaan:</a:t>
            </a:r>
            <a:endParaRPr sz="1050"/>
          </a:p>
          <a:p>
            <a:pPr indent="0" lvl="0" marL="0" rtl="0" algn="l">
              <a:lnSpc>
                <a:spcPct val="115000"/>
              </a:lnSpc>
              <a:spcBef>
                <a:spcPts val="0"/>
              </a:spcBef>
              <a:spcAft>
                <a:spcPts val="0"/>
              </a:spcAft>
              <a:buNone/>
            </a:pPr>
            <a:r>
              <a:rPr lang="en" sz="1050"/>
              <a:t>a.          Apakah listrik, makanan atau energi yang dipakai sehari- hari menghasilkan jejak karbon?</a:t>
            </a:r>
            <a:endParaRPr sz="1050"/>
          </a:p>
          <a:p>
            <a:pPr indent="0" lvl="0" marL="0" rtl="0" algn="l">
              <a:lnSpc>
                <a:spcPct val="115000"/>
              </a:lnSpc>
              <a:spcBef>
                <a:spcPts val="0"/>
              </a:spcBef>
              <a:spcAft>
                <a:spcPts val="0"/>
              </a:spcAft>
              <a:buNone/>
            </a:pPr>
            <a:r>
              <a:rPr lang="en" sz="1050"/>
              <a:t>b.          Siapakah yang bertanggung jawab atas jejak karbon?</a:t>
            </a:r>
            <a:endParaRPr sz="1050"/>
          </a:p>
          <a:p>
            <a:pPr indent="0" lvl="0" marL="0" rtl="0" algn="l">
              <a:lnSpc>
                <a:spcPct val="115000"/>
              </a:lnSpc>
              <a:spcBef>
                <a:spcPts val="0"/>
              </a:spcBef>
              <a:spcAft>
                <a:spcPts val="0"/>
              </a:spcAft>
              <a:buNone/>
            </a:pPr>
            <a:r>
              <a:rPr lang="en" sz="1050"/>
              <a:t>c.           Apakah solusi yang mungkin dapat diterapkan dalam mengurangi dampak negatif jejak karbon?</a:t>
            </a:r>
            <a:endParaRPr sz="1050"/>
          </a:p>
          <a:p>
            <a:pPr indent="0" lvl="0" marL="0" rtl="0" algn="l">
              <a:lnSpc>
                <a:spcPct val="115000"/>
              </a:lnSpc>
              <a:spcBef>
                <a:spcPts val="0"/>
              </a:spcBef>
              <a:spcAft>
                <a:spcPts val="0"/>
              </a:spcAft>
              <a:buNone/>
            </a:pPr>
            <a:r>
              <a:rPr lang="en" sz="1050"/>
              <a:t>- </a:t>
            </a:r>
            <a:r>
              <a:rPr lang="en" sz="1050"/>
              <a:t>Guru bisa memberi perkenalan terhadap carbon offset yang dapat dilakukan, dan cara lain yang mungkin dalam mengurangi jumlah jejak karbon secara individual: hemat listrik, membeli barang local, memakai transportasi umum, dll (akan dijelaskan lebih rinci pada aktivitas berikutnya)</a:t>
            </a:r>
            <a:endParaRPr sz="1050"/>
          </a:p>
          <a:p>
            <a:pPr indent="0" lvl="0" marL="0" rtl="0" algn="l">
              <a:lnSpc>
                <a:spcPct val="115000"/>
              </a:lnSpc>
              <a:spcBef>
                <a:spcPts val="0"/>
              </a:spcBef>
              <a:spcAft>
                <a:spcPts val="0"/>
              </a:spcAft>
              <a:buNone/>
            </a:pPr>
            <a:r>
              <a:t/>
            </a:r>
            <a:endParaRPr sz="1050"/>
          </a:p>
          <a:p>
            <a:pPr indent="0" lvl="0" marL="0" rtl="0" algn="l">
              <a:lnSpc>
                <a:spcPct val="115000"/>
              </a:lnSpc>
              <a:spcBef>
                <a:spcPts val="0"/>
              </a:spcBef>
              <a:spcAft>
                <a:spcPts val="0"/>
              </a:spcAft>
              <a:buNone/>
            </a:pPr>
            <a:r>
              <a:rPr b="1" lang="en" sz="1050"/>
              <a:t>Tugas mandiri</a:t>
            </a:r>
            <a:endParaRPr b="1" sz="1050"/>
          </a:p>
          <a:p>
            <a:pPr indent="0" lvl="0" marL="0" rtl="0" algn="l">
              <a:lnSpc>
                <a:spcPct val="115000"/>
              </a:lnSpc>
              <a:spcBef>
                <a:spcPts val="0"/>
              </a:spcBef>
              <a:spcAft>
                <a:spcPts val="0"/>
              </a:spcAft>
              <a:buNone/>
            </a:pPr>
            <a:r>
              <a:rPr lang="en" sz="1050"/>
              <a:t>Peserta didik</a:t>
            </a:r>
            <a:r>
              <a:rPr lang="en" sz="1050"/>
              <a:t> diminta untuk menuliskan intisari video yang telah mereka tonton.</a:t>
            </a:r>
            <a:endParaRPr sz="1050"/>
          </a:p>
        </p:txBody>
      </p:sp>
      <p:sp>
        <p:nvSpPr>
          <p:cNvPr id="211" name="Google Shape;211;p32"/>
          <p:cNvSpPr txBox="1"/>
          <p:nvPr/>
        </p:nvSpPr>
        <p:spPr>
          <a:xfrm>
            <a:off x="0" y="0"/>
            <a:ext cx="1474200" cy="2706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latin typeface="Cambria"/>
                <a:ea typeface="Cambria"/>
                <a:cs typeface="Cambria"/>
                <a:sym typeface="Cambria"/>
              </a:rPr>
              <a:t>7.</a:t>
            </a:r>
            <a:r>
              <a:rPr lang="en" sz="700">
                <a:latin typeface="Times New Roman"/>
                <a:ea typeface="Times New Roman"/>
                <a:cs typeface="Times New Roman"/>
                <a:sym typeface="Times New Roman"/>
              </a:rPr>
              <a:t>  </a:t>
            </a:r>
            <a:r>
              <a:rPr b="1" lang="en" sz="1200">
                <a:latin typeface="Cambria"/>
                <a:ea typeface="Cambria"/>
                <a:cs typeface="Cambria"/>
                <a:sym typeface="Cambria"/>
              </a:rPr>
              <a:t>Melihat Indonesia sebagai kontributor jejak karbon dari video disertai diskusi dan penulisan intisari video.</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sp>
        <p:nvSpPr>
          <p:cNvPr id="212" name="Google Shape;212;p32"/>
          <p:cNvSpPr txBox="1"/>
          <p:nvPr/>
        </p:nvSpPr>
        <p:spPr>
          <a:xfrm>
            <a:off x="6819900" y="215900"/>
            <a:ext cx="2209800" cy="2031900"/>
          </a:xfrm>
          <a:prstGeom prst="rect">
            <a:avLst/>
          </a:prstGeom>
          <a:solidFill>
            <a:srgbClr val="CFE2F3"/>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Referensi </a:t>
            </a:r>
            <a:endParaRPr b="1" sz="1200">
              <a:latin typeface="Cambria"/>
              <a:ea typeface="Cambria"/>
              <a:cs typeface="Cambria"/>
              <a:sym typeface="Cambria"/>
            </a:endParaRPr>
          </a:p>
          <a:p>
            <a:pPr indent="0" lvl="0" marL="0" rtl="0" algn="l">
              <a:spcBef>
                <a:spcPts val="0"/>
              </a:spcBef>
              <a:spcAft>
                <a:spcPts val="0"/>
              </a:spcAft>
              <a:buNone/>
            </a:pPr>
            <a:r>
              <a:rPr lang="en" sz="1200" u="sng">
                <a:solidFill>
                  <a:srgbClr val="1155CC"/>
                </a:solidFill>
                <a:latin typeface="Cambria"/>
                <a:ea typeface="Cambria"/>
                <a:cs typeface="Cambria"/>
                <a:sym typeface="Cambria"/>
                <a:hlinkClick r:id="rId3">
                  <a:extLst>
                    <a:ext uri="{A12FA001-AC4F-418D-AE19-62706E023703}">
                      <ahyp:hlinkClr val="tx"/>
                    </a:ext>
                  </a:extLst>
                </a:hlinkClick>
              </a:rPr>
              <a:t>https://youtu.be/tJ2Utsg6Uqg</a:t>
            </a:r>
            <a:endParaRPr sz="1200">
              <a:latin typeface="Cambria"/>
              <a:ea typeface="Cambria"/>
              <a:cs typeface="Cambria"/>
              <a:sym typeface="Cambria"/>
            </a:endParaRPr>
          </a:p>
          <a:p>
            <a:pPr indent="0" lvl="0" marL="0" rtl="0" algn="l">
              <a:spcBef>
                <a:spcPts val="0"/>
              </a:spcBef>
              <a:spcAft>
                <a:spcPts val="0"/>
              </a:spcAft>
              <a:buNone/>
            </a:pPr>
            <a:r>
              <a:rPr lang="en" sz="1200" u="sng">
                <a:solidFill>
                  <a:srgbClr val="1155CC"/>
                </a:solidFill>
                <a:latin typeface="Cambria"/>
                <a:ea typeface="Cambria"/>
                <a:cs typeface="Cambria"/>
                <a:sym typeface="Cambria"/>
                <a:hlinkClick r:id="rId4">
                  <a:extLst>
                    <a:ext uri="{A12FA001-AC4F-418D-AE19-62706E023703}">
                      <ahyp:hlinkClr val="tx"/>
                    </a:ext>
                  </a:extLst>
                </a:hlinkClick>
              </a:rPr>
              <a:t>https://www.youtube.com/watch?v=8S1f5E_JTkM</a:t>
            </a:r>
            <a:endParaRPr sz="1200">
              <a:latin typeface="Cambria"/>
              <a:ea typeface="Cambria"/>
              <a:cs typeface="Cambria"/>
              <a:sym typeface="Cambria"/>
            </a:endParaRPr>
          </a:p>
          <a:p>
            <a:pPr indent="0" lvl="0" marL="0" rtl="0" algn="l">
              <a:spcBef>
                <a:spcPts val="0"/>
              </a:spcBef>
              <a:spcAft>
                <a:spcPts val="0"/>
              </a:spcAft>
              <a:buNone/>
            </a:pPr>
            <a:r>
              <a:rPr lang="en" sz="1200" u="sng">
                <a:solidFill>
                  <a:srgbClr val="1155CC"/>
                </a:solidFill>
                <a:latin typeface="Cambria"/>
                <a:ea typeface="Cambria"/>
                <a:cs typeface="Cambria"/>
                <a:sym typeface="Cambria"/>
                <a:hlinkClick r:id="rId5">
                  <a:extLst>
                    <a:ext uri="{A12FA001-AC4F-418D-AE19-62706E023703}">
                      <ahyp:hlinkClr val="tx"/>
                    </a:ext>
                  </a:extLst>
                </a:hlinkClick>
              </a:rPr>
              <a:t>https://www.youtube.com/watch?v=-AEFC3iXIJc</a:t>
            </a:r>
            <a:endParaRPr sz="1200">
              <a:latin typeface="Cambria"/>
              <a:ea typeface="Cambria"/>
              <a:cs typeface="Cambria"/>
              <a:sym typeface="Cambria"/>
            </a:endParaRPr>
          </a:p>
          <a:p>
            <a:pPr indent="0" lvl="0" marL="0" rtl="0" algn="l">
              <a:spcBef>
                <a:spcPts val="0"/>
              </a:spcBef>
              <a:spcAft>
                <a:spcPts val="0"/>
              </a:spcAft>
              <a:buNone/>
            </a:pPr>
            <a:r>
              <a:rPr lang="en" sz="1200" u="sng">
                <a:solidFill>
                  <a:srgbClr val="1155CC"/>
                </a:solidFill>
                <a:latin typeface="Cambria"/>
                <a:ea typeface="Cambria"/>
                <a:cs typeface="Cambria"/>
                <a:sym typeface="Cambria"/>
                <a:hlinkClick r:id="rId6">
                  <a:extLst>
                    <a:ext uri="{A12FA001-AC4F-418D-AE19-62706E023703}">
                      <ahyp:hlinkClr val="tx"/>
                    </a:ext>
                  </a:extLst>
                </a:hlinkClick>
              </a:rPr>
              <a:t>https://www.youtube.com/watch?v=MrdwbX-SkYk</a:t>
            </a:r>
            <a:endParaRPr>
              <a:latin typeface="Average"/>
              <a:ea typeface="Average"/>
              <a:cs typeface="Average"/>
              <a:sym typeface="Average"/>
            </a:endParaRPr>
          </a:p>
          <a:p>
            <a:pPr indent="0" lvl="0" marL="0" rtl="0" algn="l">
              <a:spcBef>
                <a:spcPts val="0"/>
              </a:spcBef>
              <a:spcAft>
                <a:spcPts val="0"/>
              </a:spcAft>
              <a:buNone/>
            </a:pPr>
            <a:r>
              <a:rPr lang="en" sz="1200" u="sng">
                <a:solidFill>
                  <a:srgbClr val="1155CC"/>
                </a:solidFill>
                <a:latin typeface="Cambria"/>
                <a:ea typeface="Cambria"/>
                <a:cs typeface="Cambria"/>
                <a:sym typeface="Cambria"/>
                <a:hlinkClick r:id="rId7">
                  <a:extLst>
                    <a:ext uri="{A12FA001-AC4F-418D-AE19-62706E023703}">
                      <ahyp:hlinkClr val="tx"/>
                    </a:ext>
                  </a:extLst>
                </a:hlinkClick>
              </a:rPr>
              <a:t>https://www.youtube.com/watch?v=p0IIvie51dU</a:t>
            </a:r>
            <a:endParaRPr>
              <a:latin typeface="Average"/>
              <a:ea typeface="Average"/>
              <a:cs typeface="Average"/>
              <a:sym typeface="Average"/>
            </a:endParaRPr>
          </a:p>
        </p:txBody>
      </p:sp>
      <p:pic>
        <p:nvPicPr>
          <p:cNvPr id="213" name="Google Shape;213;p32"/>
          <p:cNvPicPr preferRelativeResize="0"/>
          <p:nvPr/>
        </p:nvPicPr>
        <p:blipFill>
          <a:blip r:embed="rId8">
            <a:alphaModFix/>
          </a:blip>
          <a:stretch>
            <a:fillRect/>
          </a:stretch>
        </p:blipFill>
        <p:spPr>
          <a:xfrm>
            <a:off x="6819898" y="2761531"/>
            <a:ext cx="2209802" cy="1473917"/>
          </a:xfrm>
          <a:prstGeom prst="rect">
            <a:avLst/>
          </a:prstGeom>
          <a:noFill/>
          <a:ln>
            <a:noFill/>
          </a:ln>
        </p:spPr>
      </p:pic>
      <p:sp>
        <p:nvSpPr>
          <p:cNvPr id="214" name="Google Shape;214;p32"/>
          <p:cNvSpPr txBox="1"/>
          <p:nvPr/>
        </p:nvSpPr>
        <p:spPr>
          <a:xfrm>
            <a:off x="6858000" y="4203700"/>
            <a:ext cx="2209800" cy="600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900">
                <a:solidFill>
                  <a:srgbClr val="2C7C9F"/>
                </a:solidFill>
              </a:rPr>
              <a:t>Peatland and forest fires in Central Kalimantan on Sept. 14. Photographer: Ulet Ifansasti/Getty Images</a:t>
            </a:r>
            <a:endParaRPr sz="900">
              <a:solidFill>
                <a:srgbClr val="2C7C9F"/>
              </a:solidFill>
              <a:latin typeface="Average"/>
              <a:ea typeface="Average"/>
              <a:cs typeface="Average"/>
              <a:sym typeface="Average"/>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218" name="Shape 218"/>
        <p:cNvGrpSpPr/>
        <p:nvPr/>
      </p:nvGrpSpPr>
      <p:grpSpPr>
        <a:xfrm>
          <a:off x="0" y="0"/>
          <a:ext cx="0" cy="0"/>
          <a:chOff x="0" y="0"/>
          <a:chExt cx="0" cy="0"/>
        </a:xfrm>
      </p:grpSpPr>
      <p:sp>
        <p:nvSpPr>
          <p:cNvPr id="219" name="Google Shape;219;p33"/>
          <p:cNvSpPr txBox="1"/>
          <p:nvPr/>
        </p:nvSpPr>
        <p:spPr>
          <a:xfrm>
            <a:off x="186025" y="3567450"/>
            <a:ext cx="1474200" cy="12768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2 JP</a:t>
            </a:r>
            <a:endParaRPr sz="1100"/>
          </a:p>
          <a:p>
            <a:pPr indent="0" lvl="0" marL="0" rtl="0" algn="r">
              <a:lnSpc>
                <a:spcPct val="115000"/>
              </a:lnSpc>
              <a:spcBef>
                <a:spcPts val="0"/>
              </a:spcBef>
              <a:spcAft>
                <a:spcPts val="0"/>
              </a:spcAft>
              <a:buNone/>
            </a:pPr>
            <a:r>
              <a:rPr lang="en" sz="1100"/>
              <a:t>Bahan: Daftar ringkasan</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220" name="Google Shape;220;p33"/>
          <p:cNvSpPr txBox="1"/>
          <p:nvPr/>
        </p:nvSpPr>
        <p:spPr>
          <a:xfrm>
            <a:off x="1645625" y="114475"/>
            <a:ext cx="7208400" cy="31308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t>Pelaksanaan</a:t>
            </a:r>
            <a:endParaRPr b="1" sz="1200"/>
          </a:p>
          <a:p>
            <a:pPr indent="0" lvl="0" marL="0" rtl="0" algn="l">
              <a:lnSpc>
                <a:spcPct val="115000"/>
              </a:lnSpc>
              <a:spcBef>
                <a:spcPts val="0"/>
              </a:spcBef>
              <a:spcAft>
                <a:spcPts val="0"/>
              </a:spcAft>
              <a:buNone/>
            </a:pPr>
            <a:r>
              <a:rPr lang="en" sz="1000"/>
              <a:t>- </a:t>
            </a:r>
            <a:r>
              <a:rPr lang="en" sz="1200"/>
              <a:t>Guru menjelaskan variasi dari setiap kontributor jejak karbon, seperti:</a:t>
            </a:r>
            <a:endParaRPr sz="1200"/>
          </a:p>
          <a:p>
            <a:pPr indent="-685800" lvl="0" marL="685800" rtl="0" algn="l">
              <a:lnSpc>
                <a:spcPct val="115000"/>
              </a:lnSpc>
              <a:spcBef>
                <a:spcPts val="0"/>
              </a:spcBef>
              <a:spcAft>
                <a:spcPts val="0"/>
              </a:spcAft>
              <a:buNone/>
            </a:pPr>
            <a:r>
              <a:rPr lang="en" sz="700"/>
              <a:t>                     	</a:t>
            </a:r>
            <a:r>
              <a:rPr lang="en" sz="1200"/>
              <a:t>i.</a:t>
            </a:r>
            <a:r>
              <a:rPr lang="en" sz="700"/>
              <a:t>     	</a:t>
            </a:r>
            <a:r>
              <a:rPr lang="en" sz="1200"/>
              <a:t>gas efek rumah kaca dari pemakaian bahan bakar fosil untuk energi listrik, transportasi</a:t>
            </a:r>
            <a:endParaRPr sz="1200"/>
          </a:p>
          <a:p>
            <a:pPr indent="-685800" lvl="0" marL="685800" rtl="0" algn="l">
              <a:lnSpc>
                <a:spcPct val="115000"/>
              </a:lnSpc>
              <a:spcBef>
                <a:spcPts val="0"/>
              </a:spcBef>
              <a:spcAft>
                <a:spcPts val="0"/>
              </a:spcAft>
              <a:buNone/>
            </a:pPr>
            <a:r>
              <a:rPr lang="en" sz="700"/>
              <a:t>                   	</a:t>
            </a:r>
            <a:r>
              <a:rPr lang="en" sz="1200"/>
              <a:t>ii.</a:t>
            </a:r>
            <a:r>
              <a:rPr lang="en" sz="700"/>
              <a:t>     </a:t>
            </a:r>
            <a:r>
              <a:rPr lang="en" sz="1200"/>
              <a:t>makanan: gas yg dihasilkan dari kotoran ternak, jarak yang ditempuh untuk mendistribusi hasil panen, dll</a:t>
            </a:r>
            <a:endParaRPr sz="1200"/>
          </a:p>
          <a:p>
            <a:pPr indent="-685800" lvl="0" marL="685800" rtl="0" algn="l">
              <a:lnSpc>
                <a:spcPct val="115000"/>
              </a:lnSpc>
              <a:spcBef>
                <a:spcPts val="0"/>
              </a:spcBef>
              <a:spcAft>
                <a:spcPts val="0"/>
              </a:spcAft>
              <a:buNone/>
            </a:pPr>
            <a:r>
              <a:rPr lang="en" sz="700"/>
              <a:t>                  	</a:t>
            </a:r>
            <a:r>
              <a:rPr lang="en" sz="1200"/>
              <a:t>iii.</a:t>
            </a:r>
            <a:r>
              <a:rPr lang="en" sz="700"/>
              <a:t>     </a:t>
            </a:r>
            <a:r>
              <a:rPr lang="en" sz="1200"/>
              <a:t>sampah dari barang berlebihan/ tidak diperlukan</a:t>
            </a:r>
            <a:endParaRPr sz="1200"/>
          </a:p>
          <a:p>
            <a:pPr indent="0" lvl="0" marL="0" rtl="0" algn="l">
              <a:lnSpc>
                <a:spcPct val="115000"/>
              </a:lnSpc>
              <a:spcBef>
                <a:spcPts val="0"/>
              </a:spcBef>
              <a:spcAft>
                <a:spcPts val="0"/>
              </a:spcAft>
              <a:buNone/>
            </a:pPr>
            <a:r>
              <a:rPr lang="en" sz="1200"/>
              <a:t>- Guru membandingkan hasil tugas mandiri pada aktivitas 4 dengan aktivitas ini. Guru dapat memperlihatkan hasil riset peserta didik dan memberi penjelasan lebih mendalam. </a:t>
            </a:r>
            <a:endParaRPr sz="1200"/>
          </a:p>
          <a:p>
            <a:pPr indent="0" lvl="0" marL="0" rtl="0" algn="l">
              <a:lnSpc>
                <a:spcPct val="115000"/>
              </a:lnSpc>
              <a:spcBef>
                <a:spcPts val="0"/>
              </a:spcBef>
              <a:spcAft>
                <a:spcPts val="0"/>
              </a:spcAft>
              <a:buNone/>
            </a:pPr>
            <a:r>
              <a:rPr lang="en" sz="1200"/>
              <a:t>- </a:t>
            </a:r>
            <a:r>
              <a:rPr lang="en" sz="1200"/>
              <a:t>Guru bisa menjelaskan cara memilih alternatif dengan jejak karbon lebih rendah dari setiap faktor kontributor. Apabila alternatif tidak memungkinkan, peserta didik dapat memilih langkah offset, yaitu langkah kompensasi. (misalnya tidak ada pilihan lain untuk membeli bahan baku di pasar lokal. Oleh sebab itu, siswa memilih untuk menanam pohon, atau daur ulang sampah sebagai langkah offset). </a:t>
            </a:r>
            <a:endParaRPr sz="1200"/>
          </a:p>
          <a:p>
            <a:pPr indent="0" lvl="0" marL="0" rtl="0" algn="l">
              <a:lnSpc>
                <a:spcPct val="115000"/>
              </a:lnSpc>
              <a:spcBef>
                <a:spcPts val="0"/>
              </a:spcBef>
              <a:spcAft>
                <a:spcPts val="0"/>
              </a:spcAft>
              <a:buNone/>
            </a:pPr>
            <a:r>
              <a:rPr lang="en" sz="1200"/>
              <a:t>- Guru menjelaskan energi alternatif, bahan alternatif, belanja di pasar lokal dan langkah lainnya yang memiliki jejak karbon lebih rendah.</a:t>
            </a:r>
            <a:endParaRPr sz="1200"/>
          </a:p>
        </p:txBody>
      </p:sp>
      <p:sp>
        <p:nvSpPr>
          <p:cNvPr id="221" name="Google Shape;221;p33"/>
          <p:cNvSpPr txBox="1"/>
          <p:nvPr/>
        </p:nvSpPr>
        <p:spPr>
          <a:xfrm>
            <a:off x="0" y="0"/>
            <a:ext cx="1474200" cy="2493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latin typeface="Cambria"/>
                <a:ea typeface="Cambria"/>
                <a:cs typeface="Cambria"/>
                <a:sym typeface="Cambria"/>
              </a:rPr>
              <a:t>8.</a:t>
            </a:r>
            <a:r>
              <a:rPr lang="en" sz="700">
                <a:latin typeface="Times New Roman"/>
                <a:ea typeface="Times New Roman"/>
                <a:cs typeface="Times New Roman"/>
                <a:sym typeface="Times New Roman"/>
              </a:rPr>
              <a:t> </a:t>
            </a:r>
            <a:r>
              <a:rPr b="1" lang="en" sz="1200">
                <a:latin typeface="Cambria"/>
                <a:ea typeface="Cambria"/>
                <a:cs typeface="Cambria"/>
                <a:sym typeface="Cambria"/>
              </a:rPr>
              <a:t>Penjelasan variasi jenis sumber penyumbang jumlah jejak karbon negatif beserta langkah mitigasinya</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222" name="Google Shape;222;p33"/>
          <p:cNvPicPr preferRelativeResize="0"/>
          <p:nvPr/>
        </p:nvPicPr>
        <p:blipFill>
          <a:blip r:embed="rId3">
            <a:alphaModFix/>
          </a:blip>
          <a:stretch>
            <a:fillRect/>
          </a:stretch>
        </p:blipFill>
        <p:spPr>
          <a:xfrm>
            <a:off x="1679948" y="3283100"/>
            <a:ext cx="2836126" cy="1784201"/>
          </a:xfrm>
          <a:prstGeom prst="rect">
            <a:avLst/>
          </a:prstGeom>
          <a:noFill/>
          <a:ln>
            <a:noFill/>
          </a:ln>
        </p:spPr>
      </p:pic>
      <p:sp>
        <p:nvSpPr>
          <p:cNvPr id="223" name="Google Shape;223;p33"/>
          <p:cNvSpPr txBox="1"/>
          <p:nvPr/>
        </p:nvSpPr>
        <p:spPr>
          <a:xfrm>
            <a:off x="4516075" y="4559300"/>
            <a:ext cx="2412900" cy="5310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lang="en" sz="900" u="sng">
                <a:solidFill>
                  <a:srgbClr val="2C7C9F"/>
                </a:solidFill>
                <a:latin typeface="Roboto"/>
                <a:ea typeface="Roboto"/>
                <a:cs typeface="Roboto"/>
                <a:sym typeface="Roboto"/>
                <a:hlinkClick r:id="rId4">
                  <a:extLst>
                    <a:ext uri="{A12FA001-AC4F-418D-AE19-62706E023703}">
                      <ahyp:hlinkClr val="tx"/>
                    </a:ext>
                  </a:extLst>
                </a:hlinkClick>
              </a:rPr>
              <a:t>What are Carbon Offsets and How Do They Work? - Sustainable Travel International</a:t>
            </a:r>
            <a:endParaRPr>
              <a:latin typeface="Average"/>
              <a:ea typeface="Average"/>
              <a:cs typeface="Average"/>
              <a:sym typeface="Average"/>
            </a:endParaRPr>
          </a:p>
        </p:txBody>
      </p:sp>
      <p:sp>
        <p:nvSpPr>
          <p:cNvPr id="224" name="Google Shape;224;p33"/>
          <p:cNvSpPr txBox="1"/>
          <p:nvPr/>
        </p:nvSpPr>
        <p:spPr>
          <a:xfrm>
            <a:off x="6807200" y="3340100"/>
            <a:ext cx="2046900" cy="1293000"/>
          </a:xfrm>
          <a:prstGeom prst="rect">
            <a:avLst/>
          </a:prstGeom>
          <a:solidFill>
            <a:srgbClr val="CFE2F3"/>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Referensi</a:t>
            </a:r>
            <a:endParaRPr b="1" sz="1200">
              <a:latin typeface="Cambria"/>
              <a:ea typeface="Cambria"/>
              <a:cs typeface="Cambria"/>
              <a:sym typeface="Cambria"/>
            </a:endParaRPr>
          </a:p>
          <a:p>
            <a:pPr indent="0" lvl="0" marL="0" rtl="0" algn="l">
              <a:spcBef>
                <a:spcPts val="0"/>
              </a:spcBef>
              <a:spcAft>
                <a:spcPts val="0"/>
              </a:spcAft>
              <a:buNone/>
            </a:pPr>
            <a:r>
              <a:rPr lang="en" sz="1000" u="sng">
                <a:solidFill>
                  <a:srgbClr val="1155CC"/>
                </a:solidFill>
                <a:latin typeface="Cambria"/>
                <a:ea typeface="Cambria"/>
                <a:cs typeface="Cambria"/>
                <a:sym typeface="Cambria"/>
                <a:hlinkClick r:id="rId5">
                  <a:extLst>
                    <a:ext uri="{A12FA001-AC4F-418D-AE19-62706E023703}">
                      <ahyp:hlinkClr val="tx"/>
                    </a:ext>
                  </a:extLst>
                </a:hlinkClick>
              </a:rPr>
              <a:t>https://sustaination.id/6-tips-mengurangi-emisi-karbon-dalam-aktivitasmu/</a:t>
            </a:r>
            <a:endParaRPr sz="1000">
              <a:latin typeface="Cambria"/>
              <a:ea typeface="Cambria"/>
              <a:cs typeface="Cambria"/>
              <a:sym typeface="Cambria"/>
            </a:endParaRPr>
          </a:p>
          <a:p>
            <a:pPr indent="0" lvl="0" marL="0" rtl="0" algn="l">
              <a:spcBef>
                <a:spcPts val="0"/>
              </a:spcBef>
              <a:spcAft>
                <a:spcPts val="0"/>
              </a:spcAft>
              <a:buNone/>
            </a:pPr>
            <a:r>
              <a:rPr lang="en" sz="1000" u="sng">
                <a:solidFill>
                  <a:srgbClr val="1155CC"/>
                </a:solidFill>
                <a:latin typeface="Cambria"/>
                <a:ea typeface="Cambria"/>
                <a:cs typeface="Cambria"/>
                <a:sym typeface="Cambria"/>
                <a:hlinkClick r:id="rId6">
                  <a:extLst>
                    <a:ext uri="{A12FA001-AC4F-418D-AE19-62706E023703}">
                      <ahyp:hlinkClr val="tx"/>
                    </a:ext>
                  </a:extLst>
                </a:hlinkClick>
              </a:rPr>
              <a:t>https://www.cleanomic.co.id/post/5-cara-mengurangi-jejak-karbon-makanan-kita</a:t>
            </a:r>
            <a:endParaRPr sz="1200">
              <a:latin typeface="Average"/>
              <a:ea typeface="Average"/>
              <a:cs typeface="Average"/>
              <a:sym typeface="Average"/>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228" name="Shape 228"/>
        <p:cNvGrpSpPr/>
        <p:nvPr/>
      </p:nvGrpSpPr>
      <p:grpSpPr>
        <a:xfrm>
          <a:off x="0" y="0"/>
          <a:ext cx="0" cy="0"/>
          <a:chOff x="0" y="0"/>
          <a:chExt cx="0" cy="0"/>
        </a:xfrm>
      </p:grpSpPr>
      <p:sp>
        <p:nvSpPr>
          <p:cNvPr id="229" name="Google Shape;229;p34"/>
          <p:cNvSpPr txBox="1"/>
          <p:nvPr/>
        </p:nvSpPr>
        <p:spPr>
          <a:xfrm>
            <a:off x="0" y="0"/>
            <a:ext cx="1474200" cy="1644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latin typeface="Cambria"/>
                <a:ea typeface="Cambria"/>
                <a:cs typeface="Cambria"/>
                <a:sym typeface="Cambria"/>
              </a:rPr>
              <a:t>Asesmen formatif</a:t>
            </a:r>
            <a:endParaRPr b="1" sz="1200">
              <a:latin typeface="Cambria"/>
              <a:ea typeface="Cambria"/>
              <a:cs typeface="Cambria"/>
              <a:sym typeface="Cambria"/>
            </a:endParaRPr>
          </a:p>
          <a:p>
            <a:pPr indent="0" lvl="0" marL="0" rtl="0" algn="l">
              <a:lnSpc>
                <a:spcPct val="115000"/>
              </a:lnSpc>
              <a:spcBef>
                <a:spcPts val="0"/>
              </a:spcBef>
              <a:spcAft>
                <a:spcPts val="0"/>
              </a:spcAft>
              <a:buNone/>
            </a:pPr>
            <a:r>
              <a:rPr b="1" lang="en" sz="1200">
                <a:latin typeface="Cambria"/>
                <a:ea typeface="Cambria"/>
                <a:cs typeface="Cambria"/>
                <a:sym typeface="Cambria"/>
              </a:rPr>
              <a:t>Penulisan Esai rangkuman kegiatan 1-7</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sp>
        <p:nvSpPr>
          <p:cNvPr id="230" name="Google Shape;230;p34"/>
          <p:cNvSpPr txBox="1"/>
          <p:nvPr/>
        </p:nvSpPr>
        <p:spPr>
          <a:xfrm>
            <a:off x="1754375" y="70000"/>
            <a:ext cx="6924600" cy="1662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t>Pada tahap ini, guru mengukur apakah peserta didik sudah mencapai tujuan pembelajaran dan sejauh mana peserta didik mengerti topik dari projek ini. Para peserta didik juga dapat mengukur sejauh mana capaian pembelajaran. Yang akan diperiksa guru adalah hasil tulisan para peserta didik pada aktivitas sebelumnya</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b="1" lang="en" sz="1200"/>
              <a:t>Tugas mandiri:</a:t>
            </a:r>
            <a:endParaRPr b="1" sz="1200"/>
          </a:p>
          <a:p>
            <a:pPr indent="0" lvl="0" marL="0" rtl="0" algn="l">
              <a:spcBef>
                <a:spcPts val="0"/>
              </a:spcBef>
              <a:spcAft>
                <a:spcPts val="0"/>
              </a:spcAft>
              <a:buNone/>
            </a:pPr>
            <a:r>
              <a:rPr lang="en" sz="1200"/>
              <a:t>Peserta didik menulis esai pendek mengenai apa yang telah dipelajari selama aktivitas 1-7. Peserta didik dapat menggabungkan hasil tulisan pendek yang telah ditulis sebelumnya.</a:t>
            </a:r>
            <a:endParaRPr sz="1200"/>
          </a:p>
        </p:txBody>
      </p:sp>
      <p:sp>
        <p:nvSpPr>
          <p:cNvPr id="231" name="Google Shape;231;p34"/>
          <p:cNvSpPr txBox="1"/>
          <p:nvPr/>
        </p:nvSpPr>
        <p:spPr>
          <a:xfrm>
            <a:off x="186025" y="3567450"/>
            <a:ext cx="1474200" cy="12768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2 JP tugas mandiri</a:t>
            </a:r>
            <a:endParaRPr sz="1100"/>
          </a:p>
          <a:p>
            <a:pPr indent="0" lvl="0" marL="0" rtl="0" algn="r">
              <a:lnSpc>
                <a:spcPct val="115000"/>
              </a:lnSpc>
              <a:spcBef>
                <a:spcPts val="0"/>
              </a:spcBef>
              <a:spcAft>
                <a:spcPts val="0"/>
              </a:spcAft>
              <a:buNone/>
            </a:pPr>
            <a:r>
              <a:rPr lang="en" sz="1100"/>
              <a:t>Bahan: Alat tulis</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graphicFrame>
        <p:nvGraphicFramePr>
          <p:cNvPr id="232" name="Google Shape;232;p34"/>
          <p:cNvGraphicFramePr/>
          <p:nvPr/>
        </p:nvGraphicFramePr>
        <p:xfrm>
          <a:off x="1660225" y="1962675"/>
          <a:ext cx="3000000" cy="3000000"/>
        </p:xfrm>
        <a:graphic>
          <a:graphicData uri="http://schemas.openxmlformats.org/drawingml/2006/table">
            <a:tbl>
              <a:tblPr>
                <a:noFill/>
                <a:tableStyleId>{1FA0330D-61F7-4C3E-916B-7D3F3EF74910}</a:tableStyleId>
              </a:tblPr>
              <a:tblGrid>
                <a:gridCol w="1166650"/>
                <a:gridCol w="1251900"/>
                <a:gridCol w="1251900"/>
                <a:gridCol w="1251900"/>
                <a:gridCol w="1251900"/>
                <a:gridCol w="1251900"/>
              </a:tblGrid>
              <a:tr h="426450">
                <a:tc gridSpan="6">
                  <a:txBody>
                    <a:bodyPr/>
                    <a:lstStyle/>
                    <a:p>
                      <a:pPr indent="0" lvl="0" marL="0" rtl="0" algn="l">
                        <a:spcBef>
                          <a:spcPts val="0"/>
                        </a:spcBef>
                        <a:spcAft>
                          <a:spcPts val="0"/>
                        </a:spcAft>
                        <a:buNone/>
                      </a:pPr>
                      <a:r>
                        <a:rPr lang="en" sz="1000"/>
                        <a:t>Nama peserta didik:</a:t>
                      </a:r>
                      <a:endParaRPr sz="1000"/>
                    </a:p>
                    <a:p>
                      <a:pPr indent="0" lvl="0" marL="0" rtl="0" algn="l">
                        <a:spcBef>
                          <a:spcPts val="0"/>
                        </a:spcBef>
                        <a:spcAft>
                          <a:spcPts val="0"/>
                        </a:spcAft>
                        <a:buNone/>
                      </a:pPr>
                      <a:r>
                        <a:rPr lang="en" sz="1000"/>
                        <a:t>Kelompok:</a:t>
                      </a:r>
                      <a:endParaRPr sz="1000"/>
                    </a:p>
                  </a:txBody>
                  <a:tcPr marT="91425" marB="91425" marR="91425" marL="91425">
                    <a:solidFill>
                      <a:srgbClr val="D0E0E3"/>
                    </a:solidFill>
                  </a:tcPr>
                </a:tc>
                <a:tc hMerge="1"/>
                <a:tc hMerge="1"/>
                <a:tc hMerge="1"/>
                <a:tc hMerge="1"/>
                <a:tc hMerge="1"/>
              </a:tr>
              <a:tr h="1554450">
                <a:tc>
                  <a:txBody>
                    <a:bodyPr/>
                    <a:lstStyle/>
                    <a:p>
                      <a:pPr indent="0" lvl="0" marL="0" rtl="0" algn="l">
                        <a:spcBef>
                          <a:spcPts val="0"/>
                        </a:spcBef>
                        <a:spcAft>
                          <a:spcPts val="0"/>
                        </a:spcAft>
                        <a:buNone/>
                      </a:pPr>
                      <a:r>
                        <a:rPr lang="en" sz="1000"/>
                        <a:t>Aku memahami pengertian perubahan iklim, gas efek rumah kaca, jejak karbon dan hubungannya</a:t>
                      </a:r>
                      <a:endParaRPr sz="1000"/>
                    </a:p>
                  </a:txBody>
                  <a:tcPr marT="91425" marB="91425" marR="91425" marL="91425">
                    <a:solidFill>
                      <a:srgbClr val="C9DAF8"/>
                    </a:solidFill>
                  </a:tcPr>
                </a:tc>
                <a:tc>
                  <a:txBody>
                    <a:bodyPr/>
                    <a:lstStyle/>
                    <a:p>
                      <a:pPr indent="0" lvl="0" marL="0" rtl="0" algn="l">
                        <a:spcBef>
                          <a:spcPts val="0"/>
                        </a:spcBef>
                        <a:spcAft>
                          <a:spcPts val="0"/>
                        </a:spcAft>
                        <a:buNone/>
                      </a:pPr>
                      <a:r>
                        <a:rPr lang="en" sz="1000"/>
                        <a:t>Aku memahami intisari dari video yang sudah diputar</a:t>
                      </a:r>
                      <a:endParaRPr sz="1000"/>
                    </a:p>
                  </a:txBody>
                  <a:tcPr marT="91425" marB="91425" marR="91425" marL="91425">
                    <a:solidFill>
                      <a:srgbClr val="C9DAF8"/>
                    </a:solidFill>
                  </a:tcPr>
                </a:tc>
                <a:tc>
                  <a:txBody>
                    <a:bodyPr/>
                    <a:lstStyle/>
                    <a:p>
                      <a:pPr indent="0" lvl="0" marL="0" rtl="0" algn="l">
                        <a:spcBef>
                          <a:spcPts val="0"/>
                        </a:spcBef>
                        <a:spcAft>
                          <a:spcPts val="0"/>
                        </a:spcAft>
                        <a:buNone/>
                      </a:pPr>
                      <a:r>
                        <a:rPr lang="en" sz="1000"/>
                        <a:t>Aku dapat mengidentifikasi sumber kontributor jejak karbon</a:t>
                      </a:r>
                      <a:endParaRPr sz="1000"/>
                    </a:p>
                  </a:txBody>
                  <a:tcPr marT="91425" marB="91425" marR="91425" marL="91425">
                    <a:solidFill>
                      <a:srgbClr val="C9DAF8"/>
                    </a:solidFill>
                  </a:tcPr>
                </a:tc>
                <a:tc>
                  <a:txBody>
                    <a:bodyPr/>
                    <a:lstStyle/>
                    <a:p>
                      <a:pPr indent="0" lvl="0" marL="0" rtl="0" algn="l">
                        <a:spcBef>
                          <a:spcPts val="0"/>
                        </a:spcBef>
                        <a:spcAft>
                          <a:spcPts val="0"/>
                        </a:spcAft>
                        <a:buNone/>
                      </a:pPr>
                      <a:r>
                        <a:rPr lang="en" sz="1000"/>
                        <a:t>Aku memahami sebab akibat jejak karbon</a:t>
                      </a:r>
                      <a:endParaRPr sz="1000"/>
                    </a:p>
                  </a:txBody>
                  <a:tcPr marT="91425" marB="91425" marR="91425" marL="91425">
                    <a:solidFill>
                      <a:srgbClr val="C9DAF8"/>
                    </a:solidFill>
                  </a:tcPr>
                </a:tc>
                <a:tc>
                  <a:txBody>
                    <a:bodyPr/>
                    <a:lstStyle/>
                    <a:p>
                      <a:pPr indent="0" lvl="0" marL="0" rtl="0" algn="l">
                        <a:spcBef>
                          <a:spcPts val="0"/>
                        </a:spcBef>
                        <a:spcAft>
                          <a:spcPts val="0"/>
                        </a:spcAft>
                        <a:buNone/>
                      </a:pPr>
                      <a:r>
                        <a:rPr lang="en" sz="1000"/>
                        <a:t>Aku  mengerti pentingnya mengurangi jejak karbon</a:t>
                      </a:r>
                      <a:endParaRPr sz="1000"/>
                    </a:p>
                  </a:txBody>
                  <a:tcPr marT="91425" marB="91425" marR="91425" marL="91425">
                    <a:solidFill>
                      <a:srgbClr val="C9DAF8"/>
                    </a:solidFill>
                  </a:tcPr>
                </a:tc>
                <a:tc>
                  <a:txBody>
                    <a:bodyPr/>
                    <a:lstStyle/>
                    <a:p>
                      <a:pPr indent="0" lvl="0" marL="0" rtl="0" algn="l">
                        <a:spcBef>
                          <a:spcPts val="0"/>
                        </a:spcBef>
                        <a:spcAft>
                          <a:spcPts val="0"/>
                        </a:spcAft>
                        <a:buNone/>
                      </a:pPr>
                      <a:r>
                        <a:rPr lang="en" sz="1000"/>
                        <a:t>Aku dapat memberi ide atau gagasan baru untuk mengurangi karbon pribadi</a:t>
                      </a:r>
                      <a:endParaRPr sz="1000"/>
                    </a:p>
                  </a:txBody>
                  <a:tcPr marT="91425" marB="91425" marR="91425" marL="91425">
                    <a:solidFill>
                      <a:srgbClr val="C9DAF8"/>
                    </a:solidFill>
                  </a:tcPr>
                </a:tc>
              </a:tr>
              <a:tr h="532725">
                <a:tc>
                  <a:txBody>
                    <a:bodyPr/>
                    <a:lstStyle/>
                    <a:p>
                      <a:pPr indent="0" lvl="0" marL="0" rtl="0" algn="l">
                        <a:spcBef>
                          <a:spcPts val="0"/>
                        </a:spcBef>
                        <a:spcAft>
                          <a:spcPts val="0"/>
                        </a:spcAft>
                        <a:buNone/>
                      </a:pPr>
                      <a:r>
                        <a:t/>
                      </a:r>
                      <a:endParaRPr sz="1000"/>
                    </a:p>
                  </a:txBody>
                  <a:tcPr marT="91425" marB="91425" marR="91425" marL="91425">
                    <a:solidFill>
                      <a:srgbClr val="FFF2CC"/>
                    </a:solidFill>
                  </a:tcPr>
                </a:tc>
                <a:tc>
                  <a:txBody>
                    <a:bodyPr/>
                    <a:lstStyle/>
                    <a:p>
                      <a:pPr indent="0" lvl="0" marL="0" rtl="0" algn="l">
                        <a:spcBef>
                          <a:spcPts val="0"/>
                        </a:spcBef>
                        <a:spcAft>
                          <a:spcPts val="0"/>
                        </a:spcAft>
                        <a:buNone/>
                      </a:pPr>
                      <a:r>
                        <a:t/>
                      </a:r>
                      <a:endParaRPr sz="1000"/>
                    </a:p>
                  </a:txBody>
                  <a:tcPr marT="91425" marB="91425" marR="91425" marL="91425">
                    <a:solidFill>
                      <a:srgbClr val="FFF2CC"/>
                    </a:solidFill>
                  </a:tcPr>
                </a:tc>
                <a:tc>
                  <a:txBody>
                    <a:bodyPr/>
                    <a:lstStyle/>
                    <a:p>
                      <a:pPr indent="0" lvl="0" marL="0" rtl="0" algn="l">
                        <a:spcBef>
                          <a:spcPts val="0"/>
                        </a:spcBef>
                        <a:spcAft>
                          <a:spcPts val="0"/>
                        </a:spcAft>
                        <a:buNone/>
                      </a:pPr>
                      <a:r>
                        <a:t/>
                      </a:r>
                      <a:endParaRPr sz="1000"/>
                    </a:p>
                  </a:txBody>
                  <a:tcPr marT="91425" marB="91425" marR="91425" marL="91425">
                    <a:solidFill>
                      <a:srgbClr val="FFF2CC"/>
                    </a:solidFill>
                  </a:tcPr>
                </a:tc>
                <a:tc>
                  <a:txBody>
                    <a:bodyPr/>
                    <a:lstStyle/>
                    <a:p>
                      <a:pPr indent="0" lvl="0" marL="0" rtl="0" algn="l">
                        <a:spcBef>
                          <a:spcPts val="0"/>
                        </a:spcBef>
                        <a:spcAft>
                          <a:spcPts val="0"/>
                        </a:spcAft>
                        <a:buNone/>
                      </a:pPr>
                      <a:r>
                        <a:t/>
                      </a:r>
                      <a:endParaRPr sz="1000"/>
                    </a:p>
                  </a:txBody>
                  <a:tcPr marT="91425" marB="91425" marR="91425" marL="91425">
                    <a:solidFill>
                      <a:srgbClr val="FFF2CC"/>
                    </a:solidFill>
                  </a:tcPr>
                </a:tc>
                <a:tc>
                  <a:txBody>
                    <a:bodyPr/>
                    <a:lstStyle/>
                    <a:p>
                      <a:pPr indent="0" lvl="0" marL="0" rtl="0" algn="l">
                        <a:spcBef>
                          <a:spcPts val="0"/>
                        </a:spcBef>
                        <a:spcAft>
                          <a:spcPts val="0"/>
                        </a:spcAft>
                        <a:buNone/>
                      </a:pPr>
                      <a:r>
                        <a:t/>
                      </a:r>
                      <a:endParaRPr sz="1000"/>
                    </a:p>
                  </a:txBody>
                  <a:tcPr marT="91425" marB="91425" marR="91425" marL="91425">
                    <a:solidFill>
                      <a:srgbClr val="FFF2CC"/>
                    </a:solidFill>
                  </a:tcPr>
                </a:tc>
                <a:tc>
                  <a:txBody>
                    <a:bodyPr/>
                    <a:lstStyle/>
                    <a:p>
                      <a:pPr indent="0" lvl="0" marL="0" rtl="0" algn="l">
                        <a:spcBef>
                          <a:spcPts val="0"/>
                        </a:spcBef>
                        <a:spcAft>
                          <a:spcPts val="0"/>
                        </a:spcAft>
                        <a:buNone/>
                      </a:pPr>
                      <a:r>
                        <a:t/>
                      </a:r>
                      <a:endParaRPr sz="1000"/>
                    </a:p>
                  </a:txBody>
                  <a:tcPr marT="91425" marB="91425" marR="91425" marL="91425">
                    <a:solidFill>
                      <a:srgbClr val="FFF2CC"/>
                    </a:solidFill>
                  </a:tcPr>
                </a:tc>
              </a:tr>
              <a:tr h="532725">
                <a:tc gridSpan="6">
                  <a:txBody>
                    <a:bodyPr/>
                    <a:lstStyle/>
                    <a:p>
                      <a:pPr indent="0" lvl="0" marL="0" rtl="0" algn="l">
                        <a:spcBef>
                          <a:spcPts val="0"/>
                        </a:spcBef>
                        <a:spcAft>
                          <a:spcPts val="0"/>
                        </a:spcAft>
                        <a:buNone/>
                      </a:pPr>
                      <a:r>
                        <a:rPr lang="en" sz="1000"/>
                        <a:t>Catatan tambahan hasil observasi:</a:t>
                      </a:r>
                      <a:endParaRPr sz="1000"/>
                    </a:p>
                  </a:txBody>
                  <a:tcPr marT="91425" marB="91425" marR="91425" marL="91425">
                    <a:solidFill>
                      <a:srgbClr val="CFE2F3"/>
                    </a:solidFill>
                  </a:tcPr>
                </a:tc>
                <a:tc hMerge="1"/>
                <a:tc hMerge="1"/>
                <a:tc hMerge="1"/>
                <a:tc hMerge="1"/>
                <a:tc hMerge="1"/>
              </a:tr>
            </a:tbl>
          </a:graphicData>
        </a:graphic>
      </p:graphicFrame>
      <p:sp>
        <p:nvSpPr>
          <p:cNvPr id="233" name="Google Shape;233;p34"/>
          <p:cNvSpPr txBox="1"/>
          <p:nvPr/>
        </p:nvSpPr>
        <p:spPr>
          <a:xfrm>
            <a:off x="1771200" y="1681725"/>
            <a:ext cx="2830800" cy="338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Cambria"/>
                <a:ea typeface="Cambria"/>
                <a:cs typeface="Cambria"/>
                <a:sym typeface="Cambria"/>
              </a:rPr>
              <a:t>Contoh lembaran observasi guru</a:t>
            </a:r>
            <a:endParaRPr b="1" sz="1000">
              <a:latin typeface="Cambria"/>
              <a:ea typeface="Cambria"/>
              <a:cs typeface="Cambria"/>
              <a:sym typeface="Cambria"/>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237" name="Shape 237"/>
        <p:cNvGrpSpPr/>
        <p:nvPr/>
      </p:nvGrpSpPr>
      <p:grpSpPr>
        <a:xfrm>
          <a:off x="0" y="0"/>
          <a:ext cx="0" cy="0"/>
          <a:chOff x="0" y="0"/>
          <a:chExt cx="0" cy="0"/>
        </a:xfrm>
      </p:grpSpPr>
      <p:sp>
        <p:nvSpPr>
          <p:cNvPr id="238" name="Google Shape;238;p35"/>
          <p:cNvSpPr txBox="1"/>
          <p:nvPr/>
        </p:nvSpPr>
        <p:spPr>
          <a:xfrm>
            <a:off x="186025" y="3292525"/>
            <a:ext cx="1474200" cy="14715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4 JP</a:t>
            </a:r>
            <a:endParaRPr sz="1100"/>
          </a:p>
          <a:p>
            <a:pPr indent="0" lvl="0" marL="0" rtl="0" algn="r">
              <a:lnSpc>
                <a:spcPct val="115000"/>
              </a:lnSpc>
              <a:spcBef>
                <a:spcPts val="0"/>
              </a:spcBef>
              <a:spcAft>
                <a:spcPts val="0"/>
              </a:spcAft>
              <a:buNone/>
            </a:pPr>
            <a:r>
              <a:rPr lang="en" sz="1100"/>
              <a:t>Bahan: Laptop/ komputer dengan akses internet</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239" name="Google Shape;239;p35"/>
          <p:cNvSpPr txBox="1"/>
          <p:nvPr/>
        </p:nvSpPr>
        <p:spPr>
          <a:xfrm>
            <a:off x="1645625" y="38275"/>
            <a:ext cx="5007600" cy="50070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t>Persiapan</a:t>
            </a:r>
            <a:endParaRPr b="1" sz="1200"/>
          </a:p>
          <a:p>
            <a:pPr indent="0" lvl="0" marL="0" rtl="0" algn="l">
              <a:lnSpc>
                <a:spcPct val="115000"/>
              </a:lnSpc>
              <a:spcBef>
                <a:spcPts val="0"/>
              </a:spcBef>
              <a:spcAft>
                <a:spcPts val="0"/>
              </a:spcAft>
              <a:buNone/>
            </a:pPr>
            <a:r>
              <a:rPr lang="en" sz="1000"/>
              <a:t>- </a:t>
            </a:r>
            <a:r>
              <a:rPr lang="en" sz="1200"/>
              <a:t>Guru menjelaskan bagaimana cara mencatat jumlah jejak karbon salah satunya dengan kalkulator jejak karbon yang tersedia banyak pada situs online. </a:t>
            </a:r>
            <a:endParaRPr sz="1200"/>
          </a:p>
          <a:p>
            <a:pPr indent="0" lvl="0" marL="0" rtl="0" algn="l">
              <a:lnSpc>
                <a:spcPct val="115000"/>
              </a:lnSpc>
              <a:spcBef>
                <a:spcPts val="0"/>
              </a:spcBef>
              <a:spcAft>
                <a:spcPts val="0"/>
              </a:spcAft>
              <a:buNone/>
            </a:pPr>
            <a:r>
              <a:rPr lang="en" sz="1000"/>
              <a:t>- </a:t>
            </a:r>
            <a:r>
              <a:rPr lang="en" sz="1200"/>
              <a:t>Guru bisa menggunakan referensi kalkulator karbon yang tersedia online.</a:t>
            </a:r>
            <a:endParaRPr sz="1200"/>
          </a:p>
          <a:p>
            <a:pPr indent="0" lvl="0" marL="0" rtl="0" algn="l">
              <a:lnSpc>
                <a:spcPct val="115000"/>
              </a:lnSpc>
              <a:spcBef>
                <a:spcPts val="0"/>
              </a:spcBef>
              <a:spcAft>
                <a:spcPts val="0"/>
              </a:spcAft>
              <a:buNone/>
            </a:pPr>
            <a:r>
              <a:rPr lang="en" sz="1200"/>
              <a:t>- Guru bisa menyediakan beberapa contoh kalkulasi jejak karbon. </a:t>
            </a:r>
            <a:endParaRPr sz="1200"/>
          </a:p>
          <a:p>
            <a:pPr indent="0" lvl="0" marL="0" rtl="0" algn="l">
              <a:lnSpc>
                <a:spcPct val="115000"/>
              </a:lnSpc>
              <a:spcBef>
                <a:spcPts val="0"/>
              </a:spcBef>
              <a:spcAft>
                <a:spcPts val="0"/>
              </a:spcAft>
              <a:buNone/>
            </a:pPr>
            <a:r>
              <a:rPr lang="en" sz="1000"/>
              <a:t> </a:t>
            </a:r>
            <a:endParaRPr sz="1000"/>
          </a:p>
          <a:p>
            <a:pPr indent="0" lvl="0" marL="0" rtl="0" algn="l">
              <a:lnSpc>
                <a:spcPct val="115000"/>
              </a:lnSpc>
              <a:spcBef>
                <a:spcPts val="0"/>
              </a:spcBef>
              <a:spcAft>
                <a:spcPts val="0"/>
              </a:spcAft>
              <a:buNone/>
            </a:pPr>
            <a:r>
              <a:rPr b="1" lang="en" sz="1200"/>
              <a:t>Pelaksanaan</a:t>
            </a:r>
            <a:endParaRPr b="1" sz="1200"/>
          </a:p>
          <a:p>
            <a:pPr indent="0" lvl="0" marL="0" rtl="0" algn="l">
              <a:lnSpc>
                <a:spcPct val="115000"/>
              </a:lnSpc>
              <a:spcBef>
                <a:spcPts val="0"/>
              </a:spcBef>
              <a:spcAft>
                <a:spcPts val="0"/>
              </a:spcAft>
              <a:buNone/>
            </a:pPr>
            <a:r>
              <a:rPr lang="en" sz="1000"/>
              <a:t>- </a:t>
            </a:r>
            <a:r>
              <a:rPr lang="en" sz="1200"/>
              <a:t>Guru mengajarkan peserta didik cara menghitung jejak karbon pribadi. Boleh menggunakan kalkulator jejak karbon online yang sudah tersedia. </a:t>
            </a:r>
            <a:endParaRPr sz="1200"/>
          </a:p>
          <a:p>
            <a:pPr indent="0" lvl="0" marL="0" rtl="0" algn="l">
              <a:lnSpc>
                <a:spcPct val="115000"/>
              </a:lnSpc>
              <a:spcBef>
                <a:spcPts val="0"/>
              </a:spcBef>
              <a:spcAft>
                <a:spcPts val="0"/>
              </a:spcAft>
              <a:buNone/>
            </a:pPr>
            <a:r>
              <a:rPr lang="en" sz="1000"/>
              <a:t>- </a:t>
            </a:r>
            <a:r>
              <a:rPr lang="en" sz="1200"/>
              <a:t>Peserta didik mencatat apa saja penghasil jejak karbon sendiri dan menghitung jejak karbon masing-masing yang dihasilkan dalam 1 hari</a:t>
            </a:r>
            <a:endParaRPr sz="1200"/>
          </a:p>
          <a:p>
            <a:pPr indent="0" lvl="0" marL="0" rtl="0" algn="l">
              <a:lnSpc>
                <a:spcPct val="115000"/>
              </a:lnSpc>
              <a:spcBef>
                <a:spcPts val="0"/>
              </a:spcBef>
              <a:spcAft>
                <a:spcPts val="0"/>
              </a:spcAft>
              <a:buNone/>
            </a:pPr>
            <a:r>
              <a:rPr lang="en" sz="1000"/>
              <a:t>- </a:t>
            </a:r>
            <a:r>
              <a:rPr lang="en" sz="1200"/>
              <a:t>Guru menjelaskan pentingnya mengetahui jumlah jejak karbon masing-masing</a:t>
            </a:r>
            <a:endParaRPr sz="1200"/>
          </a:p>
          <a:p>
            <a:pPr indent="0" lvl="0" marL="0" rtl="0" algn="l">
              <a:lnSpc>
                <a:spcPct val="115000"/>
              </a:lnSpc>
              <a:spcBef>
                <a:spcPts val="0"/>
              </a:spcBef>
              <a:spcAft>
                <a:spcPts val="0"/>
              </a:spcAft>
              <a:buNone/>
            </a:pPr>
            <a:r>
              <a:rPr lang="en" sz="1000"/>
              <a:t>- </a:t>
            </a:r>
            <a:r>
              <a:rPr lang="en" sz="1200"/>
              <a:t>Guru dapat mencoba membandingkan angka jejak karbon yang tinggi dan rendah dari peserta didik dan langkah apa saja yang bisa dilakukan selanjutnya.</a:t>
            </a:r>
            <a:endParaRPr sz="1200"/>
          </a:p>
          <a:p>
            <a:pPr indent="0" lvl="0" marL="0" rtl="0" algn="l">
              <a:lnSpc>
                <a:spcPct val="115000"/>
              </a:lnSpc>
              <a:spcBef>
                <a:spcPts val="0"/>
              </a:spcBef>
              <a:spcAft>
                <a:spcPts val="0"/>
              </a:spcAft>
              <a:buNone/>
            </a:pPr>
            <a:r>
              <a:rPr lang="en" sz="1000"/>
              <a:t>- </a:t>
            </a:r>
            <a:r>
              <a:rPr lang="en" sz="1200"/>
              <a:t>Peserta didik diminta untuk saling wawancara temannya dalam satu kelas (1 dengan 1) dan membandingkan hasil hitungan jejak karbon masing-masing. Kemudian bisa melakukan sesi umpan balik antar sesama peserta didik, dan guru mendampingi. </a:t>
            </a:r>
            <a:endParaRPr sz="1200"/>
          </a:p>
        </p:txBody>
      </p:sp>
      <p:sp>
        <p:nvSpPr>
          <p:cNvPr id="240" name="Google Shape;240;p35"/>
          <p:cNvSpPr txBox="1"/>
          <p:nvPr/>
        </p:nvSpPr>
        <p:spPr>
          <a:xfrm>
            <a:off x="0" y="0"/>
            <a:ext cx="1474200" cy="18564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latin typeface="Cambria"/>
                <a:ea typeface="Cambria"/>
                <a:cs typeface="Cambria"/>
                <a:sym typeface="Cambria"/>
              </a:rPr>
              <a:t>9.</a:t>
            </a:r>
            <a:r>
              <a:rPr lang="en" sz="700">
                <a:latin typeface="Times New Roman"/>
                <a:ea typeface="Times New Roman"/>
                <a:cs typeface="Times New Roman"/>
                <a:sym typeface="Times New Roman"/>
              </a:rPr>
              <a:t>         	</a:t>
            </a:r>
            <a:r>
              <a:rPr b="1" lang="en" sz="1200">
                <a:latin typeface="Cambria"/>
                <a:ea typeface="Cambria"/>
                <a:cs typeface="Cambria"/>
                <a:sym typeface="Cambria"/>
              </a:rPr>
              <a:t>Menghitung jumlah jejak karbon pribadi</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sp>
        <p:nvSpPr>
          <p:cNvPr id="241" name="Google Shape;241;p35"/>
          <p:cNvSpPr txBox="1"/>
          <p:nvPr/>
        </p:nvSpPr>
        <p:spPr>
          <a:xfrm>
            <a:off x="6824650" y="190675"/>
            <a:ext cx="2183700" cy="1856400"/>
          </a:xfrm>
          <a:prstGeom prst="rect">
            <a:avLst/>
          </a:prstGeom>
          <a:solidFill>
            <a:srgbClr val="F9CB9C"/>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200"/>
              <a:t>Tips</a:t>
            </a:r>
            <a:endParaRPr b="1" sz="1200"/>
          </a:p>
          <a:p>
            <a:pPr indent="0" lvl="0" marL="0" rtl="0" algn="l">
              <a:lnSpc>
                <a:spcPct val="115000"/>
              </a:lnSpc>
              <a:spcBef>
                <a:spcPts val="0"/>
              </a:spcBef>
              <a:spcAft>
                <a:spcPts val="0"/>
              </a:spcAft>
              <a:buNone/>
            </a:pPr>
            <a:r>
              <a:rPr lang="en" sz="1200"/>
              <a:t>Guru bisa meminta peserta didik bergantian memasukkan nilai pada 1 komputer yang dipakai bersama, lalu mencatat hasil yang didapat pada kertas masing-masing. </a:t>
            </a:r>
            <a:endParaRPr/>
          </a:p>
        </p:txBody>
      </p:sp>
      <p:sp>
        <p:nvSpPr>
          <p:cNvPr id="242" name="Google Shape;242;p35"/>
          <p:cNvSpPr txBox="1"/>
          <p:nvPr/>
        </p:nvSpPr>
        <p:spPr>
          <a:xfrm>
            <a:off x="6818125" y="2232825"/>
            <a:ext cx="2193000" cy="2401200"/>
          </a:xfrm>
          <a:prstGeom prst="rect">
            <a:avLst/>
          </a:prstGeom>
          <a:solidFill>
            <a:srgbClr val="C9DAF8"/>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2A2B2E"/>
                </a:solidFill>
              </a:rPr>
              <a:t>Referensi</a:t>
            </a:r>
            <a:endParaRPr b="1" sz="1200">
              <a:solidFill>
                <a:srgbClr val="2A2B2E"/>
              </a:solidFill>
            </a:endParaRPr>
          </a:p>
          <a:p>
            <a:pPr indent="0" lvl="0" marL="0" rtl="0" algn="l">
              <a:spcBef>
                <a:spcPts val="0"/>
              </a:spcBef>
              <a:spcAft>
                <a:spcPts val="0"/>
              </a:spcAft>
              <a:buNone/>
            </a:pPr>
            <a:r>
              <a:rPr lang="en" sz="1200" u="sng">
                <a:solidFill>
                  <a:srgbClr val="2C7C9F"/>
                </a:solidFill>
                <a:hlinkClick r:id="rId3">
                  <a:extLst>
                    <a:ext uri="{A12FA001-AC4F-418D-AE19-62706E023703}">
                      <ahyp:hlinkClr val="tx"/>
                    </a:ext>
                  </a:extLst>
                </a:hlinkClick>
              </a:rPr>
              <a:t>https://m.benihbaik.com/campaign/donasi-jejak-karbon</a:t>
            </a:r>
            <a:endParaRPr sz="1200">
              <a:solidFill>
                <a:srgbClr val="2C7C9F"/>
              </a:solidFill>
            </a:endParaRPr>
          </a:p>
          <a:p>
            <a:pPr indent="0" lvl="0" marL="0" rtl="0" algn="l">
              <a:spcBef>
                <a:spcPts val="0"/>
              </a:spcBef>
              <a:spcAft>
                <a:spcPts val="0"/>
              </a:spcAft>
              <a:buNone/>
            </a:pPr>
            <a:r>
              <a:rPr lang="en" sz="1200" u="sng">
                <a:solidFill>
                  <a:srgbClr val="2C7C9F"/>
                </a:solidFill>
                <a:hlinkClick r:id="rId4">
                  <a:extLst>
                    <a:ext uri="{A12FA001-AC4F-418D-AE19-62706E023703}">
                      <ahyp:hlinkClr val="tx"/>
                    </a:ext>
                  </a:extLst>
                </a:hlinkClick>
              </a:rPr>
              <a:t>https://www.carbonfootprint.com/calculator.aspx</a:t>
            </a:r>
            <a:endParaRPr sz="1200">
              <a:solidFill>
                <a:srgbClr val="2C7C9F"/>
              </a:solidFill>
            </a:endParaRPr>
          </a:p>
          <a:p>
            <a:pPr indent="0" lvl="0" marL="0" rtl="0" algn="l">
              <a:spcBef>
                <a:spcPts val="0"/>
              </a:spcBef>
              <a:spcAft>
                <a:spcPts val="0"/>
              </a:spcAft>
              <a:buNone/>
            </a:pPr>
            <a:r>
              <a:rPr lang="en" sz="1200" u="sng">
                <a:solidFill>
                  <a:srgbClr val="2C7C9F"/>
                </a:solidFill>
                <a:hlinkClick r:id="rId5">
                  <a:extLst>
                    <a:ext uri="{A12FA001-AC4F-418D-AE19-62706E023703}">
                      <ahyp:hlinkClr val="tx"/>
                    </a:ext>
                  </a:extLst>
                </a:hlinkClick>
              </a:rPr>
              <a:t>https://footprint.wwf.org.uk/#/</a:t>
            </a:r>
            <a:endParaRPr sz="1200">
              <a:solidFill>
                <a:srgbClr val="2C7C9F"/>
              </a:solidFill>
            </a:endParaRPr>
          </a:p>
          <a:p>
            <a:pPr indent="0" lvl="0" marL="0" rtl="0" algn="l">
              <a:spcBef>
                <a:spcPts val="0"/>
              </a:spcBef>
              <a:spcAft>
                <a:spcPts val="0"/>
              </a:spcAft>
              <a:buNone/>
            </a:pPr>
            <a:r>
              <a:rPr lang="en" sz="1200" u="sng">
                <a:solidFill>
                  <a:srgbClr val="2C7C9F"/>
                </a:solidFill>
                <a:hlinkClick r:id="rId6">
                  <a:extLst>
                    <a:ext uri="{A12FA001-AC4F-418D-AE19-62706E023703}">
                      <ahyp:hlinkClr val="tx"/>
                    </a:ext>
                  </a:extLst>
                </a:hlinkClick>
              </a:rPr>
              <a:t>https://www.conservation.org/carbon-footprint-calculator</a:t>
            </a:r>
            <a:endParaRPr sz="1200" u="sng">
              <a:solidFill>
                <a:srgbClr val="2C7C9F"/>
              </a:solidFill>
            </a:endParaRPr>
          </a:p>
          <a:p>
            <a:pPr indent="0" lvl="0" marL="0" rtl="0" algn="l">
              <a:spcBef>
                <a:spcPts val="0"/>
              </a:spcBef>
              <a:spcAft>
                <a:spcPts val="0"/>
              </a:spcAft>
              <a:buNone/>
            </a:pPr>
            <a:r>
              <a:rPr lang="en" sz="1200" u="sng">
                <a:solidFill>
                  <a:srgbClr val="2C7C9F"/>
                </a:solidFill>
              </a:rPr>
              <a:t>https://www.cleanomic.co.id/post/jejak-karbon-makanan-kita-bagaimana-cara-menghitungnya</a:t>
            </a:r>
            <a:endParaRPr sz="1200" u="sng">
              <a:solidFill>
                <a:srgbClr val="2C7C9F"/>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246" name="Shape 246"/>
        <p:cNvGrpSpPr/>
        <p:nvPr/>
      </p:nvGrpSpPr>
      <p:grpSpPr>
        <a:xfrm>
          <a:off x="0" y="0"/>
          <a:ext cx="0" cy="0"/>
          <a:chOff x="0" y="0"/>
          <a:chExt cx="0" cy="0"/>
        </a:xfrm>
      </p:grpSpPr>
      <p:sp>
        <p:nvSpPr>
          <p:cNvPr id="247" name="Google Shape;247;p36"/>
          <p:cNvSpPr txBox="1"/>
          <p:nvPr/>
        </p:nvSpPr>
        <p:spPr>
          <a:xfrm>
            <a:off x="186025" y="3292525"/>
            <a:ext cx="1474200" cy="10821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2 JP</a:t>
            </a:r>
            <a:endParaRPr sz="1100"/>
          </a:p>
          <a:p>
            <a:pPr indent="0" lvl="0" marL="0" rtl="0" algn="r">
              <a:lnSpc>
                <a:spcPct val="115000"/>
              </a:lnSpc>
              <a:spcBef>
                <a:spcPts val="0"/>
              </a:spcBef>
              <a:spcAft>
                <a:spcPts val="0"/>
              </a:spcAft>
              <a:buNone/>
            </a:pPr>
            <a:r>
              <a:rPr lang="en" sz="1100"/>
              <a:t>Bahan: alat tulis</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248" name="Google Shape;248;p36"/>
          <p:cNvSpPr txBox="1"/>
          <p:nvPr/>
        </p:nvSpPr>
        <p:spPr>
          <a:xfrm>
            <a:off x="1645625" y="266875"/>
            <a:ext cx="5007600" cy="24012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t>Pelaksanaan:</a:t>
            </a:r>
            <a:endParaRPr b="1" sz="1200"/>
          </a:p>
          <a:p>
            <a:pPr indent="-304800" lvl="0" marL="457200" rtl="0" algn="l">
              <a:spcBef>
                <a:spcPts val="0"/>
              </a:spcBef>
              <a:spcAft>
                <a:spcPts val="0"/>
              </a:spcAft>
              <a:buSzPts val="1200"/>
              <a:buFont typeface="Arial"/>
              <a:buChar char="-"/>
            </a:pPr>
            <a:r>
              <a:rPr lang="en" sz="1200"/>
              <a:t>Peserta didik diminta untuk mengelompokkan kontributor jejak karbon pribadi yang sudah ditulis pada aktivitas sebelumnya.</a:t>
            </a:r>
            <a:endParaRPr sz="1200"/>
          </a:p>
          <a:p>
            <a:pPr indent="-304800" lvl="0" marL="457200" rtl="0" algn="l">
              <a:spcBef>
                <a:spcPts val="0"/>
              </a:spcBef>
              <a:spcAft>
                <a:spcPts val="0"/>
              </a:spcAft>
              <a:buSzPts val="1200"/>
              <a:buFont typeface="Arial"/>
              <a:buChar char="-"/>
            </a:pPr>
            <a:r>
              <a:rPr lang="en" sz="1200"/>
              <a:t>Guru mengingatkan kembali alternatif mengurangi jejak karbon yang telah dijelaskan pada aktivitas sebelumnya. </a:t>
            </a:r>
            <a:endParaRPr b="1" sz="1200"/>
          </a:p>
          <a:p>
            <a:pPr indent="-304800" lvl="0" marL="457200" rtl="0" algn="l">
              <a:spcBef>
                <a:spcPts val="0"/>
              </a:spcBef>
              <a:spcAft>
                <a:spcPts val="0"/>
              </a:spcAft>
              <a:buSzPts val="1200"/>
              <a:buFont typeface="Arial"/>
              <a:buChar char="-"/>
            </a:pPr>
            <a:r>
              <a:rPr lang="en" sz="1200"/>
              <a:t>Peserta didik mencoba memberikan langkah alternatif dari kontributor jejak karbon pribadi.</a:t>
            </a:r>
            <a:endParaRPr sz="1200"/>
          </a:p>
          <a:p>
            <a:pPr indent="-304800" lvl="0" marL="457200" rtl="0" algn="l">
              <a:spcBef>
                <a:spcPts val="0"/>
              </a:spcBef>
              <a:spcAft>
                <a:spcPts val="0"/>
              </a:spcAft>
              <a:buSzPts val="1200"/>
              <a:buFont typeface="Arial"/>
              <a:buChar char="-"/>
            </a:pPr>
            <a:r>
              <a:rPr lang="en" sz="1200"/>
              <a:t>Peserta didik  juga diminta memberikan alternatif dari jejak karbon pada papan kerja para peserta didik  sebelumnya, serta memberi langkah penyeimbang apabila alternatif tidak memungkinkan. Kemudian, peserta didik melakukan diskusi hasil penemuan dalam kelompok kerja sebelumnya.</a:t>
            </a:r>
            <a:endParaRPr b="1" sz="1200"/>
          </a:p>
        </p:txBody>
      </p:sp>
      <p:sp>
        <p:nvSpPr>
          <p:cNvPr id="249" name="Google Shape;249;p36"/>
          <p:cNvSpPr txBox="1"/>
          <p:nvPr/>
        </p:nvSpPr>
        <p:spPr>
          <a:xfrm>
            <a:off x="0" y="0"/>
            <a:ext cx="1474200" cy="211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10. Mengelompokan dan riset mengenai jejak karbon diri sendiri</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250" name="Google Shape;250;p36"/>
          <p:cNvPicPr preferRelativeResize="0"/>
          <p:nvPr/>
        </p:nvPicPr>
        <p:blipFill>
          <a:blip r:embed="rId3">
            <a:alphaModFix/>
          </a:blip>
          <a:stretch>
            <a:fillRect/>
          </a:stretch>
        </p:blipFill>
        <p:spPr>
          <a:xfrm>
            <a:off x="1812625" y="2943175"/>
            <a:ext cx="3348104" cy="1780800"/>
          </a:xfrm>
          <a:prstGeom prst="rect">
            <a:avLst/>
          </a:prstGeom>
          <a:noFill/>
          <a:ln>
            <a:noFill/>
          </a:ln>
        </p:spPr>
      </p:pic>
      <p:pic>
        <p:nvPicPr>
          <p:cNvPr id="251" name="Google Shape;251;p36"/>
          <p:cNvPicPr preferRelativeResize="0"/>
          <p:nvPr/>
        </p:nvPicPr>
        <p:blipFill>
          <a:blip r:embed="rId4">
            <a:alphaModFix/>
          </a:blip>
          <a:stretch>
            <a:fillRect/>
          </a:stretch>
        </p:blipFill>
        <p:spPr>
          <a:xfrm>
            <a:off x="5523175" y="2942738"/>
            <a:ext cx="3167424" cy="1781683"/>
          </a:xfrm>
          <a:prstGeom prst="rect">
            <a:avLst/>
          </a:prstGeom>
          <a:noFill/>
          <a:ln>
            <a:noFill/>
          </a:ln>
        </p:spPr>
      </p:pic>
      <p:sp>
        <p:nvSpPr>
          <p:cNvPr id="252" name="Google Shape;252;p36"/>
          <p:cNvSpPr txBox="1"/>
          <p:nvPr/>
        </p:nvSpPr>
        <p:spPr>
          <a:xfrm>
            <a:off x="1816100" y="4699000"/>
            <a:ext cx="33480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latin typeface="Average"/>
                <a:ea typeface="Average"/>
                <a:cs typeface="Average"/>
                <a:sym typeface="Average"/>
              </a:rPr>
              <a:t>Sayuran lokal</a:t>
            </a:r>
            <a:endParaRPr sz="1000">
              <a:latin typeface="Average"/>
              <a:ea typeface="Average"/>
              <a:cs typeface="Average"/>
              <a:sym typeface="Average"/>
            </a:endParaRPr>
          </a:p>
        </p:txBody>
      </p:sp>
      <p:sp>
        <p:nvSpPr>
          <p:cNvPr id="253" name="Google Shape;253;p36"/>
          <p:cNvSpPr txBox="1"/>
          <p:nvPr/>
        </p:nvSpPr>
        <p:spPr>
          <a:xfrm>
            <a:off x="5549900" y="4673600"/>
            <a:ext cx="31674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latin typeface="Average"/>
                <a:ea typeface="Average"/>
                <a:cs typeface="Average"/>
                <a:sym typeface="Average"/>
              </a:rPr>
              <a:t>Belanja barang lokal buatan Indonesia</a:t>
            </a:r>
            <a:endParaRPr sz="1000">
              <a:latin typeface="Average"/>
              <a:ea typeface="Average"/>
              <a:cs typeface="Average"/>
              <a:sym typeface="Average"/>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257" name="Shape 257"/>
        <p:cNvGrpSpPr/>
        <p:nvPr/>
      </p:nvGrpSpPr>
      <p:grpSpPr>
        <a:xfrm>
          <a:off x="0" y="0"/>
          <a:ext cx="0" cy="0"/>
          <a:chOff x="0" y="0"/>
          <a:chExt cx="0" cy="0"/>
        </a:xfrm>
      </p:grpSpPr>
      <p:sp>
        <p:nvSpPr>
          <p:cNvPr id="258" name="Google Shape;258;p37"/>
          <p:cNvSpPr txBox="1"/>
          <p:nvPr/>
        </p:nvSpPr>
        <p:spPr>
          <a:xfrm>
            <a:off x="186025" y="3292525"/>
            <a:ext cx="1474200" cy="10821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2 JP</a:t>
            </a:r>
            <a:endParaRPr sz="1100"/>
          </a:p>
          <a:p>
            <a:pPr indent="0" lvl="0" marL="0" rtl="0" algn="r">
              <a:lnSpc>
                <a:spcPct val="115000"/>
              </a:lnSpc>
              <a:spcBef>
                <a:spcPts val="0"/>
              </a:spcBef>
              <a:spcAft>
                <a:spcPts val="0"/>
              </a:spcAft>
              <a:buNone/>
            </a:pPr>
            <a:r>
              <a:rPr lang="en" sz="1100"/>
              <a:t>Bahan: alat tulis</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259" name="Google Shape;259;p37"/>
          <p:cNvSpPr txBox="1"/>
          <p:nvPr/>
        </p:nvSpPr>
        <p:spPr>
          <a:xfrm>
            <a:off x="1645625" y="114475"/>
            <a:ext cx="7295100" cy="27705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t>Pelaksanaan:</a:t>
            </a:r>
            <a:endParaRPr b="1" sz="1200"/>
          </a:p>
          <a:p>
            <a:pPr indent="0" lvl="0" marL="0" rtl="0" algn="l">
              <a:spcBef>
                <a:spcPts val="0"/>
              </a:spcBef>
              <a:spcAft>
                <a:spcPts val="0"/>
              </a:spcAft>
              <a:buNone/>
            </a:pPr>
            <a:r>
              <a:rPr b="1" lang="en" sz="1200"/>
              <a:t>- </a:t>
            </a:r>
            <a:r>
              <a:rPr lang="en" sz="1200"/>
              <a:t>Guru meminta peserta didik untuk membayangkan jumlah jejak karbon dalam skala besar, seperti jejak karbon 1 kelas, 1 sekolah, dst.</a:t>
            </a:r>
            <a:endParaRPr sz="1200"/>
          </a:p>
          <a:p>
            <a:pPr indent="0" lvl="0" marL="0" rtl="0" algn="l">
              <a:spcBef>
                <a:spcPts val="0"/>
              </a:spcBef>
              <a:spcAft>
                <a:spcPts val="0"/>
              </a:spcAft>
              <a:buNone/>
            </a:pPr>
            <a:r>
              <a:rPr lang="en" sz="1200"/>
              <a:t>- Guru kemudian meminta para peserta didik menempelkan hasil hitungan jejak karbon masing-masing pada satu papan kerja. Guru kemudian menghitung total jejak karbon, maka didapatkan angka jejak karbon yang dihasilkan 1 kelas.</a:t>
            </a:r>
            <a:endParaRPr sz="1200"/>
          </a:p>
          <a:p>
            <a:pPr indent="0" lvl="0" marL="0" rtl="0" algn="l">
              <a:spcBef>
                <a:spcPts val="0"/>
              </a:spcBef>
              <a:spcAft>
                <a:spcPts val="0"/>
              </a:spcAft>
              <a:buNone/>
            </a:pPr>
            <a:r>
              <a:rPr lang="en" sz="1200"/>
              <a:t>- Guru meminta peserta didik untuk membandingkan tingkat signifikan jejak karbon pribadi dengan 1 kelas.</a:t>
            </a:r>
            <a:endParaRPr sz="1200"/>
          </a:p>
          <a:p>
            <a:pPr indent="0" lvl="0" marL="0" rtl="0" algn="l">
              <a:spcBef>
                <a:spcPts val="0"/>
              </a:spcBef>
              <a:spcAft>
                <a:spcPts val="0"/>
              </a:spcAft>
              <a:buNone/>
            </a:pPr>
            <a:r>
              <a:rPr lang="en" sz="1200"/>
              <a:t>- Guru meminta para peserta didik dalam kelompok berdiskusi mengenai jumlah individu yang diperlukan untuk mendapat angka signifikan jejak karbon. Kemudian guru meminta peserta didik untuk membayangkan bagaimana hasilnya apabila jumlah individu tersebut sama-sama bekerja mengurangi jumlah jejak karbon.</a:t>
            </a:r>
            <a:endParaRPr sz="1200"/>
          </a:p>
          <a:p>
            <a:pPr indent="0" lvl="0" marL="0" rtl="0" algn="l">
              <a:spcBef>
                <a:spcPts val="0"/>
              </a:spcBef>
              <a:spcAft>
                <a:spcPts val="0"/>
              </a:spcAft>
              <a:buNone/>
            </a:pPr>
            <a:r>
              <a:rPr lang="en" sz="1200"/>
              <a:t>- </a:t>
            </a:r>
            <a:r>
              <a:rPr lang="en" sz="1200"/>
              <a:t>Menggunakan data tersebut, peserta didik  lalu memperkirakan perhitungan jejak karbon per bulan/ per tahun.</a:t>
            </a:r>
            <a:endParaRPr sz="1200"/>
          </a:p>
        </p:txBody>
      </p:sp>
      <p:sp>
        <p:nvSpPr>
          <p:cNvPr id="260" name="Google Shape;260;p37"/>
          <p:cNvSpPr txBox="1"/>
          <p:nvPr/>
        </p:nvSpPr>
        <p:spPr>
          <a:xfrm>
            <a:off x="0" y="0"/>
            <a:ext cx="1474200" cy="211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11. Mengumpulkan hasil hitungan jejak karbon 1 kelas</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261" name="Google Shape;261;p37"/>
          <p:cNvPicPr preferRelativeResize="0"/>
          <p:nvPr/>
        </p:nvPicPr>
        <p:blipFill>
          <a:blip r:embed="rId3">
            <a:alphaModFix/>
          </a:blip>
          <a:stretch>
            <a:fillRect/>
          </a:stretch>
        </p:blipFill>
        <p:spPr>
          <a:xfrm>
            <a:off x="3832575" y="2977125"/>
            <a:ext cx="2899050" cy="2034150"/>
          </a:xfrm>
          <a:prstGeom prst="rect">
            <a:avLst/>
          </a:prstGeom>
          <a:noFill/>
          <a:ln>
            <a:noFill/>
          </a:ln>
        </p:spPr>
      </p:pic>
      <p:sp>
        <p:nvSpPr>
          <p:cNvPr id="262" name="Google Shape;262;p37"/>
          <p:cNvSpPr txBox="1"/>
          <p:nvPr/>
        </p:nvSpPr>
        <p:spPr>
          <a:xfrm>
            <a:off x="6731625" y="4374625"/>
            <a:ext cx="2286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latin typeface="Average"/>
                <a:ea typeface="Average"/>
                <a:cs typeface="Average"/>
                <a:sym typeface="Average"/>
              </a:rPr>
              <a:t>Ilustrasi ruang kelas</a:t>
            </a:r>
            <a:endParaRPr sz="1200">
              <a:latin typeface="Average"/>
              <a:ea typeface="Average"/>
              <a:cs typeface="Average"/>
              <a:sym typeface="Average"/>
            </a:endParaRPr>
          </a:p>
          <a:p>
            <a:pPr indent="0" lvl="0" marL="0" rtl="0" algn="l">
              <a:spcBef>
                <a:spcPts val="0"/>
              </a:spcBef>
              <a:spcAft>
                <a:spcPts val="0"/>
              </a:spcAft>
              <a:buNone/>
            </a:pPr>
            <a:r>
              <a:rPr lang="en" sz="900">
                <a:latin typeface="Average"/>
                <a:ea typeface="Average"/>
                <a:cs typeface="Average"/>
                <a:sym typeface="Average"/>
              </a:rPr>
              <a:t>https://id.depositphotos.com/vector-images/ruang-kelas-kuliah.html</a:t>
            </a:r>
            <a:endParaRPr sz="900">
              <a:latin typeface="Average"/>
              <a:ea typeface="Average"/>
              <a:cs typeface="Average"/>
              <a:sym typeface="Average"/>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266" name="Shape 266"/>
        <p:cNvGrpSpPr/>
        <p:nvPr/>
      </p:nvGrpSpPr>
      <p:grpSpPr>
        <a:xfrm>
          <a:off x="0" y="0"/>
          <a:ext cx="0" cy="0"/>
          <a:chOff x="0" y="0"/>
          <a:chExt cx="0" cy="0"/>
        </a:xfrm>
      </p:grpSpPr>
      <p:sp>
        <p:nvSpPr>
          <p:cNvPr id="267" name="Google Shape;267;p38"/>
          <p:cNvSpPr txBox="1"/>
          <p:nvPr/>
        </p:nvSpPr>
        <p:spPr>
          <a:xfrm>
            <a:off x="186025" y="3292525"/>
            <a:ext cx="1474200" cy="14715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4</a:t>
            </a:r>
            <a:r>
              <a:rPr lang="en" sz="1100"/>
              <a:t> JP tugas mandiri(Total 5 JP)</a:t>
            </a:r>
            <a:endParaRPr sz="1100"/>
          </a:p>
          <a:p>
            <a:pPr indent="0" lvl="0" marL="0" rtl="0" algn="r">
              <a:lnSpc>
                <a:spcPct val="115000"/>
              </a:lnSpc>
              <a:spcBef>
                <a:spcPts val="0"/>
              </a:spcBef>
              <a:spcAft>
                <a:spcPts val="0"/>
              </a:spcAft>
              <a:buNone/>
            </a:pPr>
            <a:r>
              <a:rPr lang="en" sz="1100"/>
              <a:t>Bahan: alat tulis, laptop/ komputer</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268" name="Google Shape;268;p38"/>
          <p:cNvSpPr txBox="1"/>
          <p:nvPr/>
        </p:nvSpPr>
        <p:spPr>
          <a:xfrm>
            <a:off x="1645625" y="190675"/>
            <a:ext cx="5007600" cy="47562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Cambria"/>
                <a:ea typeface="Cambria"/>
                <a:cs typeface="Cambria"/>
                <a:sym typeface="Cambria"/>
              </a:rPr>
              <a:t>Persiapan</a:t>
            </a:r>
            <a:endParaRPr b="1"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Guru menyiapkan beberapa contoh poster mengenai jejak karbon, terutama yang memiliki grafik, atau diagram lingkaran untuk membandingkan banyaknya tiap contributor jejak karbon, serta solusi yang bisa ditawarkan. </a:t>
            </a:r>
            <a:endParaRPr sz="1100">
              <a:latin typeface="Cambria"/>
              <a:ea typeface="Cambria"/>
              <a:cs typeface="Cambria"/>
              <a:sym typeface="Cambria"/>
            </a:endParaRPr>
          </a:p>
          <a:p>
            <a:pPr indent="0" lvl="0" marL="0" rtl="0" algn="l">
              <a:spcBef>
                <a:spcPts val="0"/>
              </a:spcBef>
              <a:spcAft>
                <a:spcPts val="0"/>
              </a:spcAft>
              <a:buNone/>
            </a:pPr>
            <a:r>
              <a:t/>
            </a:r>
            <a:endParaRPr sz="1100">
              <a:latin typeface="Cambria"/>
              <a:ea typeface="Cambria"/>
              <a:cs typeface="Cambria"/>
              <a:sym typeface="Cambria"/>
            </a:endParaRPr>
          </a:p>
          <a:p>
            <a:pPr indent="0" lvl="0" marL="0" rtl="0" algn="l">
              <a:spcBef>
                <a:spcPts val="0"/>
              </a:spcBef>
              <a:spcAft>
                <a:spcPts val="0"/>
              </a:spcAft>
              <a:buNone/>
            </a:pPr>
            <a:r>
              <a:rPr b="1" lang="en" sz="1100">
                <a:latin typeface="Cambria"/>
                <a:ea typeface="Cambria"/>
                <a:cs typeface="Cambria"/>
                <a:sym typeface="Cambria"/>
              </a:rPr>
              <a:t>Pelaksanaan</a:t>
            </a:r>
            <a:endParaRPr b="1"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a:t>
            </a:r>
            <a:r>
              <a:rPr lang="en" sz="1100">
                <a:latin typeface="Cambria"/>
                <a:ea typeface="Cambria"/>
                <a:cs typeface="Cambria"/>
                <a:sym typeface="Cambria"/>
              </a:rPr>
              <a:t>Guru membagi peserta didik dalam kelompok (bisa kelompok yang sama dari awal projek) dan meminta setiap kelompok untuk menghasilkan 1 poster mengenai apa saja yang ingin mereka sampaikan kepada umum mengenai contributor jejak karbon, cara menguranginya serta pentingnya kesadaran dari diri masing-masing. </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menjelaskan bagaimana cara pembuatan poster yang baik, yang mengandung isi bermanfaat, ringkas dan tepat sasaran. Guru bisa membawa beberapa poster untuk dijadikan referensi. </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dapat memberikan feedback tertulis atas presentasi kelompok di akhir sesi sebagai bagian dari asesmen formatif (terlampir contoh)</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mengingatkan kembali pentingnya mengetahui sumber jejak karbon dan efek yang dihasilkan dalam mengurangi jejak karbon apabila dilakukan secara bersama- sama. </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Hasil poster terbaik akan dipasang pada mading sekolah. </a:t>
            </a:r>
            <a:endParaRPr sz="1100">
              <a:latin typeface="Cambria"/>
              <a:ea typeface="Cambria"/>
              <a:cs typeface="Cambria"/>
              <a:sym typeface="Cambria"/>
            </a:endParaRPr>
          </a:p>
          <a:p>
            <a:pPr indent="0" lvl="0" marL="0" rtl="0" algn="l">
              <a:spcBef>
                <a:spcPts val="0"/>
              </a:spcBef>
              <a:spcAft>
                <a:spcPts val="0"/>
              </a:spcAft>
              <a:buNone/>
            </a:pPr>
            <a:r>
              <a:t/>
            </a:r>
            <a:endParaRPr sz="1100">
              <a:latin typeface="Cambria"/>
              <a:ea typeface="Cambria"/>
              <a:cs typeface="Cambria"/>
              <a:sym typeface="Cambria"/>
            </a:endParaRPr>
          </a:p>
          <a:p>
            <a:pPr indent="0" lvl="0" marL="0" rtl="0" algn="l">
              <a:spcBef>
                <a:spcPts val="0"/>
              </a:spcBef>
              <a:spcAft>
                <a:spcPts val="0"/>
              </a:spcAft>
              <a:buNone/>
            </a:pPr>
            <a:r>
              <a:rPr b="1" lang="en" sz="1100">
                <a:latin typeface="Cambria"/>
                <a:ea typeface="Cambria"/>
                <a:cs typeface="Cambria"/>
                <a:sym typeface="Cambria"/>
              </a:rPr>
              <a:t>Tugas mandiri</a:t>
            </a:r>
            <a:endParaRPr b="1"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Peserta didik bekerja dalam kelompok untuk menghasilkan 1 poster yang berisi informasi, penjelasan dan langkah yang perlu diambil mengenai pengurangan jejak karbon. hasil pembuatan poster kemudian disimpan dalam bentuk file dalam external storage. Untuk alternatif dimana peserta didik tidak mendapat akses komputer, peserta didik dapat membuat poster fisik.</a:t>
            </a:r>
            <a:endParaRPr b="1" sz="1100">
              <a:latin typeface="Cambria"/>
              <a:ea typeface="Cambria"/>
              <a:cs typeface="Cambria"/>
              <a:sym typeface="Cambria"/>
            </a:endParaRPr>
          </a:p>
        </p:txBody>
      </p:sp>
      <p:sp>
        <p:nvSpPr>
          <p:cNvPr id="269" name="Google Shape;269;p38"/>
          <p:cNvSpPr txBox="1"/>
          <p:nvPr/>
        </p:nvSpPr>
        <p:spPr>
          <a:xfrm>
            <a:off x="0" y="0"/>
            <a:ext cx="1474200" cy="2299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12. Membuat hasil riset dalam bentuk poster (Asesmen formatif)</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270" name="Google Shape;270;p38"/>
          <p:cNvPicPr preferRelativeResize="0"/>
          <p:nvPr/>
        </p:nvPicPr>
        <p:blipFill>
          <a:blip r:embed="rId3">
            <a:alphaModFix/>
          </a:blip>
          <a:stretch>
            <a:fillRect/>
          </a:stretch>
        </p:blipFill>
        <p:spPr>
          <a:xfrm>
            <a:off x="90825" y="1159000"/>
            <a:ext cx="1474200" cy="2074791"/>
          </a:xfrm>
          <a:prstGeom prst="rect">
            <a:avLst/>
          </a:prstGeom>
          <a:noFill/>
          <a:ln>
            <a:noFill/>
          </a:ln>
        </p:spPr>
      </p:pic>
      <p:graphicFrame>
        <p:nvGraphicFramePr>
          <p:cNvPr id="271" name="Google Shape;271;p38"/>
          <p:cNvGraphicFramePr/>
          <p:nvPr/>
        </p:nvGraphicFramePr>
        <p:xfrm>
          <a:off x="6825275" y="535875"/>
          <a:ext cx="3000000" cy="3000000"/>
        </p:xfrm>
        <a:graphic>
          <a:graphicData uri="http://schemas.openxmlformats.org/drawingml/2006/table">
            <a:tbl>
              <a:tblPr>
                <a:noFill/>
                <a:tableStyleId>{1FA0330D-61F7-4C3E-916B-7D3F3EF74910}</a:tableStyleId>
              </a:tblPr>
              <a:tblGrid>
                <a:gridCol w="769925"/>
                <a:gridCol w="1462825"/>
              </a:tblGrid>
              <a:tr h="713325">
                <a:tc>
                  <a:txBody>
                    <a:bodyPr/>
                    <a:lstStyle/>
                    <a:p>
                      <a:pPr indent="0" lvl="0" marL="0" rtl="0" algn="l">
                        <a:spcBef>
                          <a:spcPts val="0"/>
                        </a:spcBef>
                        <a:spcAft>
                          <a:spcPts val="0"/>
                        </a:spcAft>
                        <a:buNone/>
                      </a:pPr>
                      <a:r>
                        <a:rPr lang="en" sz="1000">
                          <a:latin typeface="Cambria"/>
                          <a:ea typeface="Cambria"/>
                          <a:cs typeface="Cambria"/>
                          <a:sym typeface="Cambria"/>
                        </a:rPr>
                        <a:t>Elemen poster</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CE5CD"/>
                    </a:solidFill>
                  </a:tcPr>
                </a:tc>
                <a:tc>
                  <a:txBody>
                    <a:bodyPr/>
                    <a:lstStyle/>
                    <a:p>
                      <a:pPr indent="0" lvl="0" marL="0" rtl="0" algn="l">
                        <a:spcBef>
                          <a:spcPts val="0"/>
                        </a:spcBef>
                        <a:spcAft>
                          <a:spcPts val="0"/>
                        </a:spcAft>
                        <a:buNone/>
                      </a:pPr>
                      <a:r>
                        <a:rPr lang="en" sz="1000">
                          <a:latin typeface="Cambria"/>
                          <a:ea typeface="Cambria"/>
                          <a:cs typeface="Cambria"/>
                          <a:sym typeface="Cambria"/>
                        </a:rPr>
                        <a:t>Poster memuat semua elemen penting dan informasi yang diperlukan</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CE5CD"/>
                    </a:solidFill>
                  </a:tcPr>
                </a:tc>
              </a:tr>
              <a:tr h="615125">
                <a:tc>
                  <a:txBody>
                    <a:bodyPr/>
                    <a:lstStyle/>
                    <a:p>
                      <a:pPr indent="0" lvl="0" marL="0" rtl="0" algn="l">
                        <a:spcBef>
                          <a:spcPts val="0"/>
                        </a:spcBef>
                        <a:spcAft>
                          <a:spcPts val="0"/>
                        </a:spcAft>
                        <a:buNone/>
                      </a:pPr>
                      <a:r>
                        <a:rPr lang="en" sz="1000">
                          <a:latin typeface="Cambria"/>
                          <a:ea typeface="Cambria"/>
                          <a:cs typeface="Cambria"/>
                          <a:sym typeface="Cambria"/>
                        </a:rPr>
                        <a:t>Label</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CE5CD"/>
                    </a:solidFill>
                  </a:tcPr>
                </a:tc>
                <a:tc>
                  <a:txBody>
                    <a:bodyPr/>
                    <a:lstStyle/>
                    <a:p>
                      <a:pPr indent="0" lvl="0" marL="0" rtl="0" algn="l">
                        <a:spcBef>
                          <a:spcPts val="0"/>
                        </a:spcBef>
                        <a:spcAft>
                          <a:spcPts val="0"/>
                        </a:spcAft>
                        <a:buNone/>
                      </a:pPr>
                      <a:r>
                        <a:rPr lang="en" sz="1000">
                          <a:latin typeface="Cambria"/>
                          <a:ea typeface="Cambria"/>
                          <a:cs typeface="Cambria"/>
                          <a:sym typeface="Cambria"/>
                        </a:rPr>
                        <a:t>Semua bagian penting dari poster bisa terbaca dalam jarak 1 meter</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CE5CD"/>
                    </a:solidFill>
                  </a:tcPr>
                </a:tc>
              </a:tr>
              <a:tr h="621975">
                <a:tc>
                  <a:txBody>
                    <a:bodyPr/>
                    <a:lstStyle/>
                    <a:p>
                      <a:pPr indent="0" lvl="0" marL="0" rtl="0" algn="l">
                        <a:spcBef>
                          <a:spcPts val="0"/>
                        </a:spcBef>
                        <a:spcAft>
                          <a:spcPts val="0"/>
                        </a:spcAft>
                        <a:buNone/>
                      </a:pPr>
                      <a:r>
                        <a:rPr lang="en" sz="1000">
                          <a:latin typeface="Cambria"/>
                          <a:ea typeface="Cambria"/>
                          <a:cs typeface="Cambria"/>
                          <a:sym typeface="Cambria"/>
                        </a:rPr>
                        <a:t>Akurasi konten</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CE5CD"/>
                    </a:solidFill>
                  </a:tcPr>
                </a:tc>
                <a:tc>
                  <a:txBody>
                    <a:bodyPr/>
                    <a:lstStyle/>
                    <a:p>
                      <a:pPr indent="0" lvl="0" marL="0" rtl="0" algn="l">
                        <a:spcBef>
                          <a:spcPts val="0"/>
                        </a:spcBef>
                        <a:spcAft>
                          <a:spcPts val="0"/>
                        </a:spcAft>
                        <a:buNone/>
                      </a:pPr>
                      <a:r>
                        <a:rPr lang="en" sz="1000">
                          <a:latin typeface="Cambria"/>
                          <a:ea typeface="Cambria"/>
                          <a:cs typeface="Cambria"/>
                          <a:sym typeface="Cambria"/>
                        </a:rPr>
                        <a:t>Fakta dan solusi akurat min 5-6 terdapat dalam poster</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CE5CD"/>
                    </a:solidFill>
                  </a:tcPr>
                </a:tc>
              </a:tr>
              <a:tr h="897450">
                <a:tc>
                  <a:txBody>
                    <a:bodyPr/>
                    <a:lstStyle/>
                    <a:p>
                      <a:pPr indent="0" lvl="0" marL="0" rtl="0" algn="l">
                        <a:spcBef>
                          <a:spcPts val="0"/>
                        </a:spcBef>
                        <a:spcAft>
                          <a:spcPts val="0"/>
                        </a:spcAft>
                        <a:buNone/>
                      </a:pPr>
                      <a:r>
                        <a:rPr lang="en" sz="1000">
                          <a:latin typeface="Cambria"/>
                          <a:ea typeface="Cambria"/>
                          <a:cs typeface="Cambria"/>
                          <a:sym typeface="Cambria"/>
                        </a:rPr>
                        <a:t>Ilustrasi pendukung</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CE5CD"/>
                    </a:solidFill>
                  </a:tcPr>
                </a:tc>
                <a:tc>
                  <a:txBody>
                    <a:bodyPr/>
                    <a:lstStyle/>
                    <a:p>
                      <a:pPr indent="0" lvl="0" marL="0" rtl="0" algn="l">
                        <a:spcBef>
                          <a:spcPts val="0"/>
                        </a:spcBef>
                        <a:spcAft>
                          <a:spcPts val="0"/>
                        </a:spcAft>
                        <a:buNone/>
                      </a:pPr>
                      <a:r>
                        <a:rPr lang="en" sz="1000">
                          <a:latin typeface="Cambria"/>
                          <a:ea typeface="Cambria"/>
                          <a:cs typeface="Cambria"/>
                          <a:sym typeface="Cambria"/>
                        </a:rPr>
                        <a:t>Semua ilustrasi pendukung berkaitan dengan topik</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dan hampir seluruhnya membuat informasi mudah</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dipahami. Semua ilustrasi pendukung yang tidak</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dibuat sendiri dituliskan sumbernya</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CE5CD"/>
                    </a:solidFill>
                  </a:tcPr>
                </a:tc>
              </a:tr>
              <a:tr h="553725">
                <a:tc>
                  <a:txBody>
                    <a:bodyPr/>
                    <a:lstStyle/>
                    <a:p>
                      <a:pPr indent="0" lvl="0" marL="0" rtl="0" algn="l">
                        <a:spcBef>
                          <a:spcPts val="0"/>
                        </a:spcBef>
                        <a:spcAft>
                          <a:spcPts val="0"/>
                        </a:spcAft>
                        <a:buNone/>
                      </a:pPr>
                      <a:r>
                        <a:rPr lang="en" sz="1000">
                          <a:latin typeface="Cambria"/>
                          <a:ea typeface="Cambria"/>
                          <a:cs typeface="Cambria"/>
                          <a:sym typeface="Cambria"/>
                        </a:rPr>
                        <a:t>Desain</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CE5CD"/>
                    </a:solidFill>
                  </a:tcPr>
                </a:tc>
                <a:tc>
                  <a:txBody>
                    <a:bodyPr/>
                    <a:lstStyle/>
                    <a:p>
                      <a:pPr indent="0" lvl="0" marL="0" rtl="0" algn="l">
                        <a:spcBef>
                          <a:spcPts val="0"/>
                        </a:spcBef>
                        <a:spcAft>
                          <a:spcPts val="0"/>
                        </a:spcAft>
                        <a:buNone/>
                      </a:pPr>
                      <a:r>
                        <a:rPr lang="en" sz="1000">
                          <a:latin typeface="Cambria"/>
                          <a:ea typeface="Cambria"/>
                          <a:cs typeface="Cambria"/>
                          <a:sym typeface="Cambria"/>
                        </a:rPr>
                        <a:t>Desain menarik, tata letak informasi dan ilustrasi rapi</a:t>
                      </a:r>
                      <a:endParaRPr sz="1000">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CE5CD"/>
                    </a:solidFill>
                  </a:tcPr>
                </a:tc>
              </a:tr>
            </a:tbl>
          </a:graphicData>
        </a:graphic>
      </p:graphicFrame>
      <p:sp>
        <p:nvSpPr>
          <p:cNvPr id="272" name="Google Shape;272;p38"/>
          <p:cNvSpPr txBox="1"/>
          <p:nvPr/>
        </p:nvSpPr>
        <p:spPr>
          <a:xfrm>
            <a:off x="6739325" y="208675"/>
            <a:ext cx="2318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latin typeface="Average"/>
                <a:ea typeface="Average"/>
                <a:cs typeface="Average"/>
                <a:sym typeface="Average"/>
              </a:rPr>
              <a:t>Contoh penilaian poster</a:t>
            </a:r>
            <a:endParaRPr sz="1200">
              <a:latin typeface="Average"/>
              <a:ea typeface="Average"/>
              <a:cs typeface="Average"/>
              <a:sym typeface="Average"/>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276" name="Shape 276"/>
        <p:cNvGrpSpPr/>
        <p:nvPr/>
      </p:nvGrpSpPr>
      <p:grpSpPr>
        <a:xfrm>
          <a:off x="0" y="0"/>
          <a:ext cx="0" cy="0"/>
          <a:chOff x="0" y="0"/>
          <a:chExt cx="0" cy="0"/>
        </a:xfrm>
      </p:grpSpPr>
      <p:sp>
        <p:nvSpPr>
          <p:cNvPr id="277" name="Google Shape;277;p39"/>
          <p:cNvSpPr txBox="1"/>
          <p:nvPr/>
        </p:nvSpPr>
        <p:spPr>
          <a:xfrm>
            <a:off x="186025" y="3292525"/>
            <a:ext cx="1474200" cy="12768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5 JP</a:t>
            </a:r>
            <a:endParaRPr sz="1100"/>
          </a:p>
          <a:p>
            <a:pPr indent="0" lvl="0" marL="0" rtl="0" algn="r">
              <a:lnSpc>
                <a:spcPct val="115000"/>
              </a:lnSpc>
              <a:spcBef>
                <a:spcPts val="0"/>
              </a:spcBef>
              <a:spcAft>
                <a:spcPts val="0"/>
              </a:spcAft>
              <a:buNone/>
            </a:pPr>
            <a:r>
              <a:rPr lang="en" sz="1100"/>
              <a:t>Bahan: alat tulis, laptop/ komputer</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278" name="Google Shape;278;p39"/>
          <p:cNvSpPr txBox="1"/>
          <p:nvPr/>
        </p:nvSpPr>
        <p:spPr>
          <a:xfrm>
            <a:off x="1645625" y="38275"/>
            <a:ext cx="2159700" cy="34017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Cambria"/>
                <a:ea typeface="Cambria"/>
                <a:cs typeface="Cambria"/>
                <a:sym typeface="Cambria"/>
              </a:rPr>
              <a:t>Persiapan</a:t>
            </a:r>
            <a:endParaRPr b="1"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Guru menyiapkan laptop atau komputer (jika ada) atau papan kelas untuk peserta didik memasang poster hasil kerja. Guru menyiapkan form penilaian kerja peserta didik.</a:t>
            </a:r>
            <a:endParaRPr sz="1100">
              <a:latin typeface="Cambria"/>
              <a:ea typeface="Cambria"/>
              <a:cs typeface="Cambria"/>
              <a:sym typeface="Cambria"/>
            </a:endParaRPr>
          </a:p>
          <a:p>
            <a:pPr indent="0" lvl="0" marL="0" rtl="0" algn="l">
              <a:spcBef>
                <a:spcPts val="0"/>
              </a:spcBef>
              <a:spcAft>
                <a:spcPts val="0"/>
              </a:spcAft>
              <a:buNone/>
            </a:pPr>
            <a:r>
              <a:t/>
            </a:r>
            <a:endParaRPr sz="1100">
              <a:latin typeface="Cambria"/>
              <a:ea typeface="Cambria"/>
              <a:cs typeface="Cambria"/>
              <a:sym typeface="Cambria"/>
            </a:endParaRPr>
          </a:p>
          <a:p>
            <a:pPr indent="0" lvl="0" marL="0" rtl="0" algn="l">
              <a:spcBef>
                <a:spcPts val="0"/>
              </a:spcBef>
              <a:spcAft>
                <a:spcPts val="0"/>
              </a:spcAft>
              <a:buNone/>
            </a:pPr>
            <a:r>
              <a:rPr b="1" lang="en" sz="1100">
                <a:latin typeface="Cambria"/>
                <a:ea typeface="Cambria"/>
                <a:cs typeface="Cambria"/>
                <a:sym typeface="Cambria"/>
              </a:rPr>
              <a:t>Pelaksanaan</a:t>
            </a:r>
            <a:endParaRPr b="1"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a:t>
            </a:r>
            <a:r>
              <a:rPr lang="en" sz="1100">
                <a:latin typeface="Cambria"/>
                <a:ea typeface="Cambria"/>
                <a:cs typeface="Cambria"/>
                <a:sym typeface="Cambria"/>
              </a:rPr>
              <a:t>Kelompok peserta didik memberikan presentasi mengenai poster yang dihasilkan</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Peserta didik menjawab pertanyaan dari guru atau siswa lainnya mengenai poster yang dihasilkan</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menilai hasil kerja peserta didik dari poin presentasi dan penilaian poster</a:t>
            </a:r>
            <a:endParaRPr b="1" sz="1100">
              <a:latin typeface="Cambria"/>
              <a:ea typeface="Cambria"/>
              <a:cs typeface="Cambria"/>
              <a:sym typeface="Cambria"/>
            </a:endParaRPr>
          </a:p>
        </p:txBody>
      </p:sp>
      <p:sp>
        <p:nvSpPr>
          <p:cNvPr id="279" name="Google Shape;279;p39"/>
          <p:cNvSpPr txBox="1"/>
          <p:nvPr/>
        </p:nvSpPr>
        <p:spPr>
          <a:xfrm>
            <a:off x="0" y="0"/>
            <a:ext cx="1474200" cy="2299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13. Penilaian poster jejak karbon (Asesmen formatif)</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sp>
        <p:nvSpPr>
          <p:cNvPr id="280" name="Google Shape;280;p39"/>
          <p:cNvSpPr txBox="1"/>
          <p:nvPr/>
        </p:nvSpPr>
        <p:spPr>
          <a:xfrm>
            <a:off x="3879000" y="47875"/>
            <a:ext cx="5155800" cy="4956300"/>
          </a:xfrm>
          <a:prstGeom prst="rect">
            <a:avLst/>
          </a:prstGeom>
          <a:solidFill>
            <a:srgbClr val="FFF2CC"/>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Cambria"/>
                <a:ea typeface="Cambria"/>
                <a:cs typeface="Cambria"/>
                <a:sym typeface="Cambria"/>
              </a:rPr>
              <a:t>Poin penilaian presentasi</a:t>
            </a:r>
            <a:endParaRPr b="1" sz="1000">
              <a:latin typeface="Cambria"/>
              <a:ea typeface="Cambria"/>
              <a:cs typeface="Cambria"/>
              <a:sym typeface="Cambria"/>
            </a:endParaRPr>
          </a:p>
          <a:p>
            <a:pPr indent="0" lvl="0" marL="0" rtl="0" algn="l">
              <a:spcBef>
                <a:spcPts val="0"/>
              </a:spcBef>
              <a:spcAft>
                <a:spcPts val="0"/>
              </a:spcAft>
              <a:buNone/>
            </a:pPr>
            <a:r>
              <a:t/>
            </a:r>
            <a:endParaRPr b="1" sz="1000">
              <a:latin typeface="Cambria"/>
              <a:ea typeface="Cambria"/>
              <a:cs typeface="Cambria"/>
              <a:sym typeface="Cambria"/>
            </a:endParaRPr>
          </a:p>
          <a:p>
            <a:pPr indent="0" lvl="0" marL="0" rtl="0" algn="l">
              <a:spcBef>
                <a:spcPts val="0"/>
              </a:spcBef>
              <a:spcAft>
                <a:spcPts val="0"/>
              </a:spcAft>
              <a:buNone/>
            </a:pPr>
            <a:r>
              <a:rPr b="1" i="1" lang="en" sz="1000">
                <a:latin typeface="Cambria"/>
                <a:ea typeface="Cambria"/>
                <a:cs typeface="Cambria"/>
                <a:sym typeface="Cambria"/>
              </a:rPr>
              <a:t>Kejelasan ide dan informasi</a:t>
            </a:r>
            <a:endParaRPr b="1" i="1"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Menceritakan informasi, temuan, dan argumen dengan bukti pendukung yang kuat.</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Penjelasan mudah dimengerti</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Memilih informasi, mengembangkan ide sesuai dengan kebutuhan.</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Melengkapi alternatif solusi atau memberikan pandangan lain sebagai pelengkap.</a:t>
            </a:r>
            <a:endParaRPr sz="1000">
              <a:latin typeface="Cambria"/>
              <a:ea typeface="Cambria"/>
              <a:cs typeface="Cambria"/>
              <a:sym typeface="Cambria"/>
            </a:endParaRPr>
          </a:p>
          <a:p>
            <a:pPr indent="0" lvl="0" marL="0" rtl="0" algn="l">
              <a:spcBef>
                <a:spcPts val="0"/>
              </a:spcBef>
              <a:spcAft>
                <a:spcPts val="0"/>
              </a:spcAft>
              <a:buNone/>
            </a:pPr>
            <a:r>
              <a:rPr b="1" i="1" lang="en" sz="1000">
                <a:latin typeface="Cambria"/>
                <a:ea typeface="Cambria"/>
                <a:cs typeface="Cambria"/>
                <a:sym typeface="Cambria"/>
              </a:rPr>
              <a:t>Pengaturan informasi</a:t>
            </a:r>
            <a:endParaRPr b="1" i="1"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Memenuhi semua informasi yang diminta (termasuk sumber referensi)</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Memberikan pendahuluan yang menarik, dan kesimpulan yang tajam</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Bisa mengelola waktu presentasi dengan baik</a:t>
            </a:r>
            <a:endParaRPr sz="1000">
              <a:latin typeface="Cambria"/>
              <a:ea typeface="Cambria"/>
              <a:cs typeface="Cambria"/>
              <a:sym typeface="Cambria"/>
            </a:endParaRPr>
          </a:p>
          <a:p>
            <a:pPr indent="0" lvl="0" marL="0" rtl="0" algn="l">
              <a:spcBef>
                <a:spcPts val="0"/>
              </a:spcBef>
              <a:spcAft>
                <a:spcPts val="0"/>
              </a:spcAft>
              <a:buNone/>
            </a:pPr>
            <a:r>
              <a:rPr b="1" i="1" lang="en" sz="1000">
                <a:latin typeface="Cambria"/>
                <a:ea typeface="Cambria"/>
                <a:cs typeface="Cambria"/>
                <a:sym typeface="Cambria"/>
              </a:rPr>
              <a:t>Gestur dan penampilan</a:t>
            </a:r>
            <a:endParaRPr b="1" i="1"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Menjaga kontak mata dengan pendengar,</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Menjaga gestur dengan baik</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Percaya diri</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Baju rapi</a:t>
            </a:r>
            <a:endParaRPr sz="1000">
              <a:latin typeface="Cambria"/>
              <a:ea typeface="Cambria"/>
              <a:cs typeface="Cambria"/>
              <a:sym typeface="Cambria"/>
            </a:endParaRPr>
          </a:p>
          <a:p>
            <a:pPr indent="0" lvl="0" marL="0" rtl="0" algn="l">
              <a:spcBef>
                <a:spcPts val="0"/>
              </a:spcBef>
              <a:spcAft>
                <a:spcPts val="0"/>
              </a:spcAft>
              <a:buNone/>
            </a:pPr>
            <a:r>
              <a:rPr b="1" i="1" lang="en" sz="1000">
                <a:latin typeface="Cambria"/>
                <a:ea typeface="Cambria"/>
                <a:cs typeface="Cambria"/>
                <a:sym typeface="Cambria"/>
              </a:rPr>
              <a:t>Penyampaian</a:t>
            </a:r>
            <a:endParaRPr b="1" i="1"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 Bicara jelas, tidak terlalu cepat/lambat, dengan suara lantang, intonasi yang menarik pendengar, jarang menggunakan “err”, “emm”</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Menggunakan bahasa Indonesia yang baik</a:t>
            </a:r>
            <a:endParaRPr sz="1000">
              <a:latin typeface="Cambria"/>
              <a:ea typeface="Cambria"/>
              <a:cs typeface="Cambria"/>
              <a:sym typeface="Cambria"/>
            </a:endParaRPr>
          </a:p>
          <a:p>
            <a:pPr indent="0" lvl="0" marL="0" rtl="0" algn="l">
              <a:spcBef>
                <a:spcPts val="0"/>
              </a:spcBef>
              <a:spcAft>
                <a:spcPts val="0"/>
              </a:spcAft>
              <a:buNone/>
            </a:pPr>
            <a:r>
              <a:rPr b="1" i="1" lang="en" sz="1000">
                <a:latin typeface="Cambria"/>
                <a:ea typeface="Cambria"/>
                <a:cs typeface="Cambria"/>
                <a:sym typeface="Cambria"/>
              </a:rPr>
              <a:t>Kelengkapan presentasi</a:t>
            </a:r>
            <a:endParaRPr b="1" i="1"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Menggunakan media pelengkap untuk mempermudah atau</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memperkuat informasi/pemahaman serta menarik pendengar.</a:t>
            </a:r>
            <a:endParaRPr sz="1000">
              <a:latin typeface="Cambria"/>
              <a:ea typeface="Cambria"/>
              <a:cs typeface="Cambria"/>
              <a:sym typeface="Cambria"/>
            </a:endParaRPr>
          </a:p>
          <a:p>
            <a:pPr indent="0" lvl="0" marL="0" rtl="0" algn="l">
              <a:spcBef>
                <a:spcPts val="0"/>
              </a:spcBef>
              <a:spcAft>
                <a:spcPts val="0"/>
              </a:spcAft>
              <a:buNone/>
            </a:pPr>
            <a:r>
              <a:rPr b="1" i="1" lang="en" sz="1000">
                <a:latin typeface="Cambria"/>
                <a:ea typeface="Cambria"/>
                <a:cs typeface="Cambria"/>
                <a:sym typeface="Cambria"/>
              </a:rPr>
              <a:t>Respon pertanyaan pendengar</a:t>
            </a:r>
            <a:endParaRPr b="1" i="1"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Bisa menanggapi pertanyaan dengan jelas dan lengkap.</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Mengkonfirmasi pertanyaan dari peserta, mengakui kalau tidak</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tahu, atau menjelaskan bagaimana akan mencari jawabannya.</a:t>
            </a:r>
            <a:endParaRPr sz="1000">
              <a:latin typeface="Cambria"/>
              <a:ea typeface="Cambria"/>
              <a:cs typeface="Cambria"/>
              <a:sym typeface="Cambria"/>
            </a:endParaRPr>
          </a:p>
          <a:p>
            <a:pPr indent="0" lvl="0" marL="0" rtl="0" algn="l">
              <a:spcBef>
                <a:spcPts val="0"/>
              </a:spcBef>
              <a:spcAft>
                <a:spcPts val="0"/>
              </a:spcAft>
              <a:buNone/>
            </a:pPr>
            <a:r>
              <a:rPr b="1" i="1" lang="en" sz="1000">
                <a:latin typeface="Cambria"/>
                <a:ea typeface="Cambria"/>
                <a:cs typeface="Cambria"/>
                <a:sym typeface="Cambria"/>
              </a:rPr>
              <a:t>Partisipasi dalam presentasi kelompok</a:t>
            </a:r>
            <a:endParaRPr b="1" i="1"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Semua anggota berkontribusi dengan waktu/materi yang proporsional</a:t>
            </a:r>
            <a:endParaRPr sz="1000">
              <a:latin typeface="Cambria"/>
              <a:ea typeface="Cambria"/>
              <a:cs typeface="Cambria"/>
              <a:sym typeface="Cambria"/>
            </a:endParaRPr>
          </a:p>
          <a:p>
            <a:pPr indent="0" lvl="0" marL="0" rtl="0" algn="l">
              <a:spcBef>
                <a:spcPts val="0"/>
              </a:spcBef>
              <a:spcAft>
                <a:spcPts val="0"/>
              </a:spcAft>
              <a:buNone/>
            </a:pPr>
            <a:r>
              <a:rPr lang="en" sz="1000">
                <a:latin typeface="Cambria"/>
                <a:ea typeface="Cambria"/>
                <a:cs typeface="Cambria"/>
                <a:sym typeface="Cambria"/>
              </a:rPr>
              <a:t>• Semua anggota bisa menjawab pertanyaan secara keseluruhan, tidak hanya bagian tertentu saja.</a:t>
            </a:r>
            <a:endParaRPr sz="1000">
              <a:latin typeface="Average"/>
              <a:ea typeface="Average"/>
              <a:cs typeface="Average"/>
              <a:sym typeface="Average"/>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284" name="Shape 284"/>
        <p:cNvGrpSpPr/>
        <p:nvPr/>
      </p:nvGrpSpPr>
      <p:grpSpPr>
        <a:xfrm>
          <a:off x="0" y="0"/>
          <a:ext cx="0" cy="0"/>
          <a:chOff x="0" y="0"/>
          <a:chExt cx="0" cy="0"/>
        </a:xfrm>
      </p:grpSpPr>
      <p:sp>
        <p:nvSpPr>
          <p:cNvPr id="285" name="Google Shape;285;p40"/>
          <p:cNvSpPr txBox="1"/>
          <p:nvPr/>
        </p:nvSpPr>
        <p:spPr>
          <a:xfrm>
            <a:off x="186025" y="3292525"/>
            <a:ext cx="1474200" cy="12768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3</a:t>
            </a:r>
            <a:r>
              <a:rPr lang="en" sz="1100"/>
              <a:t> JP tugas mandiri(Total 4 JP)</a:t>
            </a:r>
            <a:endParaRPr sz="1100"/>
          </a:p>
          <a:p>
            <a:pPr indent="0" lvl="0" marL="0" rtl="0" algn="r">
              <a:lnSpc>
                <a:spcPct val="115000"/>
              </a:lnSpc>
              <a:spcBef>
                <a:spcPts val="0"/>
              </a:spcBef>
              <a:spcAft>
                <a:spcPts val="0"/>
              </a:spcAft>
              <a:buNone/>
            </a:pPr>
            <a:r>
              <a:rPr lang="en" sz="1100"/>
              <a:t>Bahan: alat tulis</a:t>
            </a:r>
            <a:endParaRPr sz="1100"/>
          </a:p>
          <a:p>
            <a:pPr indent="0" lvl="0" marL="0" rtl="0" algn="r">
              <a:spcBef>
                <a:spcPts val="0"/>
              </a:spcBef>
              <a:spcAft>
                <a:spcPts val="0"/>
              </a:spcAft>
              <a:buNone/>
            </a:pPr>
            <a:r>
              <a:rPr lang="en" sz="1100"/>
              <a:t>Peran Guru: fasilitator dan pendamping</a:t>
            </a:r>
            <a:endParaRPr sz="1100">
              <a:latin typeface="Average"/>
              <a:ea typeface="Average"/>
              <a:cs typeface="Average"/>
              <a:sym typeface="Average"/>
            </a:endParaRPr>
          </a:p>
        </p:txBody>
      </p:sp>
      <p:sp>
        <p:nvSpPr>
          <p:cNvPr id="286" name="Google Shape;286;p40"/>
          <p:cNvSpPr txBox="1"/>
          <p:nvPr/>
        </p:nvSpPr>
        <p:spPr>
          <a:xfrm>
            <a:off x="1645625" y="38275"/>
            <a:ext cx="4455300" cy="50949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Cambria"/>
                <a:ea typeface="Cambria"/>
                <a:cs typeface="Cambria"/>
                <a:sym typeface="Cambria"/>
              </a:rPr>
              <a:t>Pelaksanaan</a:t>
            </a:r>
            <a:endParaRPr b="1"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a:t>
            </a:r>
            <a:r>
              <a:rPr lang="en" sz="1100">
                <a:latin typeface="Cambria"/>
                <a:ea typeface="Cambria"/>
                <a:cs typeface="Cambria"/>
                <a:sym typeface="Cambria"/>
              </a:rPr>
              <a:t>Guru meminta peserta didik dalam kelompok untuk menuliskan daftar pertanyaan yang diperlukan.</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membimbing peserta didik dalam menuliskan pertanyaan yang diperlukan seperti:</a:t>
            </a:r>
            <a:endParaRPr sz="1100">
              <a:latin typeface="Cambria"/>
              <a:ea typeface="Cambria"/>
              <a:cs typeface="Cambria"/>
              <a:sym typeface="Cambria"/>
            </a:endParaRPr>
          </a:p>
          <a:p>
            <a:pPr indent="-355600" lvl="0" marL="400050" rtl="0" algn="l">
              <a:spcBef>
                <a:spcPts val="0"/>
              </a:spcBef>
              <a:spcAft>
                <a:spcPts val="0"/>
              </a:spcAft>
              <a:buSzPts val="1100"/>
              <a:buFont typeface="Cambria"/>
              <a:buAutoNum type="alphaLcPeriod"/>
            </a:pPr>
            <a:r>
              <a:rPr lang="en" sz="1100">
                <a:latin typeface="Cambria"/>
                <a:ea typeface="Cambria"/>
                <a:cs typeface="Cambria"/>
                <a:sym typeface="Cambria"/>
              </a:rPr>
              <a:t>Berapa lama kamu menggunakan alat elektronik dalam 1 hari?</a:t>
            </a:r>
            <a:endParaRPr sz="1100">
              <a:latin typeface="Cambria"/>
              <a:ea typeface="Cambria"/>
              <a:cs typeface="Cambria"/>
              <a:sym typeface="Cambria"/>
            </a:endParaRPr>
          </a:p>
          <a:p>
            <a:pPr indent="-355600" lvl="0" marL="400050" rtl="0" algn="l">
              <a:spcBef>
                <a:spcPts val="0"/>
              </a:spcBef>
              <a:spcAft>
                <a:spcPts val="0"/>
              </a:spcAft>
              <a:buSzPts val="1100"/>
              <a:buFont typeface="Cambria"/>
              <a:buAutoNum type="alphaLcPeriod"/>
            </a:pPr>
            <a:r>
              <a:rPr lang="en" sz="1100">
                <a:latin typeface="Cambria"/>
                <a:ea typeface="Cambria"/>
                <a:cs typeface="Cambria"/>
                <a:sym typeface="Cambria"/>
              </a:rPr>
              <a:t>Bagaimana caranya kamu pergi ke sekolah?</a:t>
            </a:r>
            <a:endParaRPr sz="1100">
              <a:latin typeface="Cambria"/>
              <a:ea typeface="Cambria"/>
              <a:cs typeface="Cambria"/>
              <a:sym typeface="Cambria"/>
            </a:endParaRPr>
          </a:p>
          <a:p>
            <a:pPr indent="-355600" lvl="0" marL="400050" rtl="0" algn="l">
              <a:spcBef>
                <a:spcPts val="0"/>
              </a:spcBef>
              <a:spcAft>
                <a:spcPts val="0"/>
              </a:spcAft>
              <a:buSzPts val="1100"/>
              <a:buFont typeface="Cambria"/>
              <a:buAutoNum type="alphaLcPeriod"/>
            </a:pPr>
            <a:r>
              <a:rPr lang="en" sz="1100">
                <a:latin typeface="Cambria"/>
                <a:ea typeface="Cambria"/>
                <a:cs typeface="Cambria"/>
                <a:sym typeface="Cambria"/>
              </a:rPr>
              <a:t>Apakah kamu membeli bahan makanan di pasar/warung dekat rumah? kalau tidak, berapa jarak yang ditempuh dan bagaimana?</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a:t>
            </a:r>
            <a:r>
              <a:rPr lang="en" sz="1100">
                <a:latin typeface="Cambria"/>
                <a:ea typeface="Cambria"/>
                <a:cs typeface="Cambria"/>
                <a:sym typeface="Cambria"/>
              </a:rPr>
              <a:t>Guru mengingatkan bahwa tujuan akhir dari kuesioner  adalah mendapatkan data kebiasaan orang lain, jejak karbon yang dihasilkan, serta kontributornya. </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menjelaskan sesi ini dilakukan untuk mendapatkan hasil dalam skala yang lebih besar, dimana pada aktivitas sebelumnya telah dilakukan perhitungan jejak karbon dalam 1 kelas.</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memberikan target jumlah hasil minimum dalam waktu yang ditentukan.</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menjelaskan pentingnya mendapat jumlah yang cukup agar dapat mendapat angka yang signifikan (misalnya target semua guru, dan petugas di sekolah, atau target bbrp kakak dan adik kelas)</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meminta peserta didik menghasilkan draf terlebih dahulu, kemudian diadakan sesi evaluasi dimana peserta didik masih bisa merevisi kuesioner supaya isinya lebih tepat sasaran.</a:t>
            </a:r>
            <a:endParaRPr sz="1100">
              <a:latin typeface="Cambria"/>
              <a:ea typeface="Cambria"/>
              <a:cs typeface="Cambria"/>
              <a:sym typeface="Cambria"/>
            </a:endParaRPr>
          </a:p>
          <a:p>
            <a:pPr indent="0" lvl="0" marL="457200" rtl="0" algn="l">
              <a:spcBef>
                <a:spcPts val="0"/>
              </a:spcBef>
              <a:spcAft>
                <a:spcPts val="0"/>
              </a:spcAft>
              <a:buNone/>
            </a:pPr>
            <a:r>
              <a:t/>
            </a:r>
            <a:endParaRPr sz="1100">
              <a:latin typeface="Cambria"/>
              <a:ea typeface="Cambria"/>
              <a:cs typeface="Cambria"/>
              <a:sym typeface="Cambria"/>
            </a:endParaRPr>
          </a:p>
          <a:p>
            <a:pPr indent="0" lvl="0" marL="0" rtl="0" algn="l">
              <a:spcBef>
                <a:spcPts val="0"/>
              </a:spcBef>
              <a:spcAft>
                <a:spcPts val="0"/>
              </a:spcAft>
              <a:buNone/>
            </a:pPr>
            <a:r>
              <a:rPr b="1" lang="en" sz="1100">
                <a:latin typeface="Cambria"/>
                <a:ea typeface="Cambria"/>
                <a:cs typeface="Cambria"/>
                <a:sym typeface="Cambria"/>
              </a:rPr>
              <a:t>Tugas mandiri</a:t>
            </a:r>
            <a:endParaRPr b="1"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Peserta didik bekerja dalam kelompok dalam menghasilkan 1 daftar kuesioner yang berisi pertanyaan yang bertujuan untuk mengetahui jejak karbon yang dihasilkan, variasinya, serta apa saja gaya hidup yang paling umum. </a:t>
            </a:r>
            <a:endParaRPr b="1" sz="1100">
              <a:latin typeface="Cambria"/>
              <a:ea typeface="Cambria"/>
              <a:cs typeface="Cambria"/>
              <a:sym typeface="Cambria"/>
            </a:endParaRPr>
          </a:p>
        </p:txBody>
      </p:sp>
      <p:sp>
        <p:nvSpPr>
          <p:cNvPr id="287" name="Google Shape;287;p40"/>
          <p:cNvSpPr txBox="1"/>
          <p:nvPr/>
        </p:nvSpPr>
        <p:spPr>
          <a:xfrm>
            <a:off x="0" y="0"/>
            <a:ext cx="1474200" cy="211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14. Membuat kuesioner tentang jejak karbon</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288" name="Google Shape;288;p40"/>
          <p:cNvPicPr preferRelativeResize="0"/>
          <p:nvPr/>
        </p:nvPicPr>
        <p:blipFill>
          <a:blip r:embed="rId3">
            <a:alphaModFix/>
          </a:blip>
          <a:stretch>
            <a:fillRect/>
          </a:stretch>
        </p:blipFill>
        <p:spPr>
          <a:xfrm>
            <a:off x="6220900" y="617050"/>
            <a:ext cx="2842025" cy="4277925"/>
          </a:xfrm>
          <a:prstGeom prst="rect">
            <a:avLst/>
          </a:prstGeom>
          <a:noFill/>
          <a:ln>
            <a:noFill/>
          </a:ln>
        </p:spPr>
      </p:pic>
      <p:sp>
        <p:nvSpPr>
          <p:cNvPr id="289" name="Google Shape;289;p40"/>
          <p:cNvSpPr txBox="1"/>
          <p:nvPr/>
        </p:nvSpPr>
        <p:spPr>
          <a:xfrm>
            <a:off x="6266725" y="237175"/>
            <a:ext cx="2636700" cy="384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300">
                <a:latin typeface="Average"/>
                <a:ea typeface="Average"/>
                <a:cs typeface="Average"/>
                <a:sym typeface="Average"/>
              </a:rPr>
              <a:t>Contoh kuesioner</a:t>
            </a:r>
            <a:endParaRPr sz="1300">
              <a:latin typeface="Average"/>
              <a:ea typeface="Average"/>
              <a:cs typeface="Average"/>
              <a:sym typeface="Average"/>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293" name="Shape 293"/>
        <p:cNvGrpSpPr/>
        <p:nvPr/>
      </p:nvGrpSpPr>
      <p:grpSpPr>
        <a:xfrm>
          <a:off x="0" y="0"/>
          <a:ext cx="0" cy="0"/>
          <a:chOff x="0" y="0"/>
          <a:chExt cx="0" cy="0"/>
        </a:xfrm>
      </p:grpSpPr>
      <p:sp>
        <p:nvSpPr>
          <p:cNvPr id="294" name="Google Shape;294;p41"/>
          <p:cNvSpPr txBox="1"/>
          <p:nvPr/>
        </p:nvSpPr>
        <p:spPr>
          <a:xfrm>
            <a:off x="186025" y="3292525"/>
            <a:ext cx="1474200" cy="13023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Tugas mandiri 5 JP</a:t>
            </a:r>
            <a:endParaRPr sz="1100"/>
          </a:p>
          <a:p>
            <a:pPr indent="0" lvl="0" marL="0" rtl="0" algn="r">
              <a:lnSpc>
                <a:spcPct val="115000"/>
              </a:lnSpc>
              <a:spcBef>
                <a:spcPts val="0"/>
              </a:spcBef>
              <a:spcAft>
                <a:spcPts val="0"/>
              </a:spcAft>
              <a:buNone/>
            </a:pPr>
            <a:r>
              <a:rPr lang="en" sz="1100"/>
              <a:t>Bahan: alat tulis, cetakan kuesioner</a:t>
            </a:r>
            <a:endParaRPr sz="1100"/>
          </a:p>
          <a:p>
            <a:pPr indent="0" lvl="0" marL="0" rtl="0" algn="r">
              <a:spcBef>
                <a:spcPts val="0"/>
              </a:spcBef>
              <a:spcAft>
                <a:spcPts val="0"/>
              </a:spcAft>
              <a:buNone/>
            </a:pPr>
            <a:r>
              <a:rPr lang="en" sz="1100"/>
              <a:t>Peran Guru: pendamping</a:t>
            </a:r>
            <a:endParaRPr sz="1100">
              <a:latin typeface="Average"/>
              <a:ea typeface="Average"/>
              <a:cs typeface="Average"/>
              <a:sym typeface="Average"/>
            </a:endParaRPr>
          </a:p>
        </p:txBody>
      </p:sp>
      <p:sp>
        <p:nvSpPr>
          <p:cNvPr id="295" name="Google Shape;295;p41"/>
          <p:cNvSpPr txBox="1"/>
          <p:nvPr/>
        </p:nvSpPr>
        <p:spPr>
          <a:xfrm>
            <a:off x="1645625" y="114475"/>
            <a:ext cx="5007600" cy="33246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Pelaksanaan</a:t>
            </a:r>
            <a:endParaRPr b="1"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a:t>
            </a:r>
            <a:r>
              <a:rPr lang="en" sz="1200">
                <a:latin typeface="Cambria"/>
                <a:ea typeface="Cambria"/>
                <a:cs typeface="Cambria"/>
                <a:sym typeface="Cambria"/>
              </a:rPr>
              <a:t>Guru menjelaskan cara wawancara yang baik dan benar.</a:t>
            </a:r>
            <a:endParaRPr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Guru menjelaskan akan adanya tantangan selama melakukan sesi wawancara serta cara menghadapinya. </a:t>
            </a:r>
            <a:endParaRPr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Guru memotivasi peserta didik untuk mencapai target kuantiti yang diperlukan.</a:t>
            </a:r>
            <a:endParaRPr sz="1200">
              <a:latin typeface="Cambria"/>
              <a:ea typeface="Cambria"/>
              <a:cs typeface="Cambria"/>
              <a:sym typeface="Cambria"/>
            </a:endParaRPr>
          </a:p>
          <a:p>
            <a:pPr indent="0" lvl="0" marL="0" rtl="0" algn="l">
              <a:spcBef>
                <a:spcPts val="0"/>
              </a:spcBef>
              <a:spcAft>
                <a:spcPts val="0"/>
              </a:spcAft>
              <a:buNone/>
            </a:pPr>
            <a:r>
              <a:t/>
            </a:r>
            <a:endParaRPr sz="1200">
              <a:latin typeface="Cambria"/>
              <a:ea typeface="Cambria"/>
              <a:cs typeface="Cambria"/>
              <a:sym typeface="Cambria"/>
            </a:endParaRPr>
          </a:p>
          <a:p>
            <a:pPr indent="0" lvl="0" marL="0" rtl="0" algn="l">
              <a:spcBef>
                <a:spcPts val="0"/>
              </a:spcBef>
              <a:spcAft>
                <a:spcPts val="0"/>
              </a:spcAft>
              <a:buNone/>
            </a:pPr>
            <a:r>
              <a:rPr b="1" lang="en" sz="1200">
                <a:latin typeface="Cambria"/>
                <a:ea typeface="Cambria"/>
                <a:cs typeface="Cambria"/>
                <a:sym typeface="Cambria"/>
              </a:rPr>
              <a:t>Tugas mandiri</a:t>
            </a:r>
            <a:endParaRPr b="1"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Peserta didik  diminta bekerja dalam kelompok dalam melakukan wawancara dan membagikan daftar kuesioner yang telah disiapkan. Peserta didik  diharapkan dapat melakukan wawancara dengan jumlah yang dirasakan cukup banyak untuk mendapatkan angka signifikan jejak karbon. Peserta didik  kemudian menyusun dan mengkategorikan hasil wawancara dan kuesioner, serta menuliskan apa tantangan dan masukan yang ditemui sepanjang proses tugas mandiri. Kemudian peserta didik menyiapkan kesimpulan untuk disampaikan pada sesi presentasi singkat pada pertemuan berikutnya. </a:t>
            </a:r>
            <a:endParaRPr b="1" sz="1200">
              <a:latin typeface="Cambria"/>
              <a:ea typeface="Cambria"/>
              <a:cs typeface="Cambria"/>
              <a:sym typeface="Cambria"/>
            </a:endParaRPr>
          </a:p>
        </p:txBody>
      </p:sp>
      <p:sp>
        <p:nvSpPr>
          <p:cNvPr id="296" name="Google Shape;296;p41"/>
          <p:cNvSpPr txBox="1"/>
          <p:nvPr/>
        </p:nvSpPr>
        <p:spPr>
          <a:xfrm>
            <a:off x="0" y="0"/>
            <a:ext cx="1474200" cy="193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15. Pembagian kuesioner kepada warga sekolah</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sp>
        <p:nvSpPr>
          <p:cNvPr id="297" name="Google Shape;297;p41"/>
          <p:cNvSpPr txBox="1"/>
          <p:nvPr/>
        </p:nvSpPr>
        <p:spPr>
          <a:xfrm>
            <a:off x="1689100" y="3619500"/>
            <a:ext cx="7200900" cy="1123500"/>
          </a:xfrm>
          <a:prstGeom prst="rect">
            <a:avLst/>
          </a:prstGeom>
          <a:solidFill>
            <a:srgbClr val="CFE2F3"/>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 sz="1300">
                <a:latin typeface="Average"/>
                <a:ea typeface="Average"/>
                <a:cs typeface="Average"/>
                <a:sym typeface="Average"/>
              </a:rPr>
              <a:t>Referensi</a:t>
            </a:r>
            <a:endParaRPr sz="1300">
              <a:latin typeface="Average"/>
              <a:ea typeface="Average"/>
              <a:cs typeface="Average"/>
              <a:sym typeface="Average"/>
            </a:endParaRPr>
          </a:p>
          <a:p>
            <a:pPr indent="0" lvl="0" marL="0" rtl="0" algn="l">
              <a:spcBef>
                <a:spcPts val="0"/>
              </a:spcBef>
              <a:spcAft>
                <a:spcPts val="0"/>
              </a:spcAft>
              <a:buNone/>
            </a:pPr>
            <a:r>
              <a:rPr lang="en" sz="1200" u="sng">
                <a:solidFill>
                  <a:srgbClr val="0B5394"/>
                </a:solidFill>
                <a:latin typeface="Average"/>
                <a:ea typeface="Average"/>
                <a:cs typeface="Average"/>
                <a:sym typeface="Average"/>
                <a:hlinkClick r:id="rId3">
                  <a:extLst>
                    <a:ext uri="{A12FA001-AC4F-418D-AE19-62706E023703}">
                      <ahyp:hlinkClr val="tx"/>
                    </a:ext>
                  </a:extLst>
                </a:hlinkClick>
              </a:rPr>
              <a:t>http://www.co2shoe.eu/en/downloads/poster-questionnaires/65-questionnaire-carbon-footprint/file</a:t>
            </a:r>
            <a:endParaRPr sz="1200">
              <a:solidFill>
                <a:srgbClr val="0B5394"/>
              </a:solidFill>
              <a:latin typeface="Average"/>
              <a:ea typeface="Average"/>
              <a:cs typeface="Average"/>
              <a:sym typeface="Average"/>
            </a:endParaRPr>
          </a:p>
          <a:p>
            <a:pPr indent="0" lvl="0" marL="0" rtl="0" algn="l">
              <a:spcBef>
                <a:spcPts val="0"/>
              </a:spcBef>
              <a:spcAft>
                <a:spcPts val="0"/>
              </a:spcAft>
              <a:buNone/>
            </a:pPr>
            <a:r>
              <a:rPr lang="en" sz="1200" u="sng">
                <a:solidFill>
                  <a:srgbClr val="0B5394"/>
                </a:solidFill>
                <a:latin typeface="Average"/>
                <a:ea typeface="Average"/>
                <a:cs typeface="Average"/>
                <a:sym typeface="Average"/>
                <a:hlinkClick r:id="rId4">
                  <a:extLst>
                    <a:ext uri="{A12FA001-AC4F-418D-AE19-62706E023703}">
                      <ahyp:hlinkClr val="tx"/>
                    </a:ext>
                  </a:extLst>
                </a:hlinkClick>
              </a:rPr>
              <a:t>https://www.chicagobotanic.org/downloads/nasa/Unit_4_Grades_10-12_Activity_4.2_CalculatingYourCarbonFootprint.pdf</a:t>
            </a:r>
            <a:endParaRPr sz="1200">
              <a:solidFill>
                <a:srgbClr val="0B5394"/>
              </a:solidFill>
              <a:latin typeface="Average"/>
              <a:ea typeface="Average"/>
              <a:cs typeface="Average"/>
              <a:sym typeface="Average"/>
            </a:endParaRPr>
          </a:p>
          <a:p>
            <a:pPr indent="0" lvl="0" marL="0" rtl="0" algn="l">
              <a:spcBef>
                <a:spcPts val="0"/>
              </a:spcBef>
              <a:spcAft>
                <a:spcPts val="0"/>
              </a:spcAft>
              <a:buNone/>
            </a:pPr>
            <a:r>
              <a:rPr lang="en" sz="1200">
                <a:solidFill>
                  <a:srgbClr val="0B5394"/>
                </a:solidFill>
                <a:latin typeface="Average"/>
                <a:ea typeface="Average"/>
                <a:cs typeface="Average"/>
                <a:sym typeface="Average"/>
              </a:rPr>
              <a:t>https://www.lanzatech.com/wp-content/uploads/2015/07/Lesson-Plan-Aged-7-12.pdf</a:t>
            </a:r>
            <a:endParaRPr sz="1200">
              <a:solidFill>
                <a:srgbClr val="0B5394"/>
              </a:solidFill>
              <a:latin typeface="Average"/>
              <a:ea typeface="Average"/>
              <a:cs typeface="Average"/>
              <a:sym typeface="Average"/>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301" name="Shape 301"/>
        <p:cNvGrpSpPr/>
        <p:nvPr/>
      </p:nvGrpSpPr>
      <p:grpSpPr>
        <a:xfrm>
          <a:off x="0" y="0"/>
          <a:ext cx="0" cy="0"/>
          <a:chOff x="0" y="0"/>
          <a:chExt cx="0" cy="0"/>
        </a:xfrm>
      </p:grpSpPr>
      <p:sp>
        <p:nvSpPr>
          <p:cNvPr id="302" name="Google Shape;302;p42"/>
          <p:cNvSpPr txBox="1"/>
          <p:nvPr/>
        </p:nvSpPr>
        <p:spPr>
          <a:xfrm>
            <a:off x="186025" y="3292525"/>
            <a:ext cx="1474200" cy="10821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2 JP</a:t>
            </a:r>
            <a:endParaRPr sz="1100"/>
          </a:p>
          <a:p>
            <a:pPr indent="0" lvl="0" marL="0" rtl="0" algn="r">
              <a:lnSpc>
                <a:spcPct val="115000"/>
              </a:lnSpc>
              <a:spcBef>
                <a:spcPts val="0"/>
              </a:spcBef>
              <a:spcAft>
                <a:spcPts val="0"/>
              </a:spcAft>
              <a:buNone/>
            </a:pPr>
            <a:r>
              <a:rPr lang="en" sz="1100"/>
              <a:t>Bahan: alat tulis</a:t>
            </a:r>
            <a:endParaRPr sz="1100"/>
          </a:p>
          <a:p>
            <a:pPr indent="0" lvl="0" marL="0" rtl="0" algn="r">
              <a:spcBef>
                <a:spcPts val="0"/>
              </a:spcBef>
              <a:spcAft>
                <a:spcPts val="0"/>
              </a:spcAft>
              <a:buNone/>
            </a:pPr>
            <a:r>
              <a:rPr lang="en" sz="1100"/>
              <a:t>Peran Guru: pendamping dan fasilitator</a:t>
            </a:r>
            <a:endParaRPr sz="1100">
              <a:latin typeface="Average"/>
              <a:ea typeface="Average"/>
              <a:cs typeface="Average"/>
              <a:sym typeface="Average"/>
            </a:endParaRPr>
          </a:p>
        </p:txBody>
      </p:sp>
      <p:sp>
        <p:nvSpPr>
          <p:cNvPr id="303" name="Google Shape;303;p42"/>
          <p:cNvSpPr txBox="1"/>
          <p:nvPr/>
        </p:nvSpPr>
        <p:spPr>
          <a:xfrm>
            <a:off x="1645625" y="114475"/>
            <a:ext cx="5007600" cy="20319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Pelaksanaan</a:t>
            </a:r>
            <a:endParaRPr b="1"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a:t>
            </a:r>
            <a:r>
              <a:rPr lang="en" sz="1200">
                <a:latin typeface="Cambria"/>
                <a:ea typeface="Cambria"/>
                <a:cs typeface="Cambria"/>
                <a:sym typeface="Cambria"/>
              </a:rPr>
              <a:t>Guru memulai aktivitas dengan sesi berbagi apa tantangan yang dihadapi selama sesi wawancara dan pembagian kuesioner. </a:t>
            </a:r>
            <a:endParaRPr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Setiap kelompok peserta didik  mempresentasikan hasil wawancara dengan menjelaskan kontributor umum yang dihasilkan dari setiap wawancara. </a:t>
            </a:r>
            <a:endParaRPr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Dari pengumpulan hasil wawancara, peserta didik dapat menyimpulkan kontributor paling umum dari setiap orang, dan mengetahui alasannya.</a:t>
            </a:r>
            <a:endParaRPr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Guru bisa membuka sesi diskusi antar kelompok peserta didik, mendiskusikan variasi penyumbang jejak karbon yang ditemukan.</a:t>
            </a:r>
            <a:endParaRPr sz="1200">
              <a:latin typeface="Cambria"/>
              <a:ea typeface="Cambria"/>
              <a:cs typeface="Cambria"/>
              <a:sym typeface="Cambria"/>
            </a:endParaRPr>
          </a:p>
        </p:txBody>
      </p:sp>
      <p:sp>
        <p:nvSpPr>
          <p:cNvPr id="304" name="Google Shape;304;p42"/>
          <p:cNvSpPr txBox="1"/>
          <p:nvPr/>
        </p:nvSpPr>
        <p:spPr>
          <a:xfrm>
            <a:off x="0" y="0"/>
            <a:ext cx="1474200" cy="3407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16. Pengumpulan hasil wawancara: kontributor umum dan  paling banyak. Presentasi dan diskusi setiap siswa dalam kelompok.</a:t>
            </a:r>
            <a:endParaRPr b="1" sz="1200">
              <a:latin typeface="Cambria"/>
              <a:ea typeface="Cambria"/>
              <a:cs typeface="Cambria"/>
              <a:sym typeface="Cambria"/>
            </a:endParaRPr>
          </a:p>
          <a:p>
            <a:pPr indent="0" lvl="0" marL="0" rtl="0" algn="l">
              <a:spcBef>
                <a:spcPts val="0"/>
              </a:spcBef>
              <a:spcAft>
                <a:spcPts val="0"/>
              </a:spcAft>
              <a:buNone/>
            </a:pPr>
            <a:r>
              <a:rPr b="1" lang="en" sz="1200">
                <a:latin typeface="Cambria"/>
                <a:ea typeface="Cambria"/>
                <a:cs typeface="Cambria"/>
                <a:sym typeface="Cambria"/>
              </a:rPr>
              <a:t>(asesmen formatif)</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graphicFrame>
        <p:nvGraphicFramePr>
          <p:cNvPr id="305" name="Google Shape;305;p42"/>
          <p:cNvGraphicFramePr/>
          <p:nvPr/>
        </p:nvGraphicFramePr>
        <p:xfrm>
          <a:off x="1721825" y="2979325"/>
          <a:ext cx="3000000" cy="3000000"/>
        </p:xfrm>
        <a:graphic>
          <a:graphicData uri="http://schemas.openxmlformats.org/drawingml/2006/table">
            <a:tbl>
              <a:tblPr>
                <a:noFill/>
                <a:tableStyleId>{1FA0330D-61F7-4C3E-916B-7D3F3EF74910}</a:tableStyleId>
              </a:tblPr>
              <a:tblGrid>
                <a:gridCol w="1809750"/>
                <a:gridCol w="1809750"/>
                <a:gridCol w="1809750"/>
                <a:gridCol w="1809750"/>
              </a:tblGrid>
              <a:tr h="381000">
                <a:tc gridSpan="4">
                  <a:txBody>
                    <a:bodyPr/>
                    <a:lstStyle/>
                    <a:p>
                      <a:pPr indent="0" lvl="0" marL="0" rtl="0" algn="l">
                        <a:spcBef>
                          <a:spcPts val="0"/>
                        </a:spcBef>
                        <a:spcAft>
                          <a:spcPts val="0"/>
                        </a:spcAft>
                        <a:buNone/>
                      </a:pPr>
                      <a:r>
                        <a:rPr lang="en" sz="1100"/>
                        <a:t>Nama:</a:t>
                      </a:r>
                      <a:endParaRPr sz="1100"/>
                    </a:p>
                    <a:p>
                      <a:pPr indent="0" lvl="0" marL="0" rtl="0" algn="l">
                        <a:spcBef>
                          <a:spcPts val="0"/>
                        </a:spcBef>
                        <a:spcAft>
                          <a:spcPts val="0"/>
                        </a:spcAft>
                        <a:buNone/>
                      </a:pPr>
                      <a:r>
                        <a:rPr lang="en" sz="1100"/>
                        <a:t>Kelompok:</a:t>
                      </a:r>
                      <a:endParaRPr sz="1100"/>
                    </a:p>
                  </a:txBody>
                  <a:tcPr marT="91425" marB="91425" marR="91425" marL="91425">
                    <a:solidFill>
                      <a:srgbClr val="D0E0E3"/>
                    </a:solidFill>
                  </a:tcPr>
                </a:tc>
                <a:tc hMerge="1"/>
                <a:tc hMerge="1"/>
                <a:tc hMerge="1"/>
              </a:tr>
              <a:tr h="381000">
                <a:tc>
                  <a:txBody>
                    <a:bodyPr/>
                    <a:lstStyle/>
                    <a:p>
                      <a:pPr indent="0" lvl="0" marL="0" rtl="0" algn="l">
                        <a:spcBef>
                          <a:spcPts val="0"/>
                        </a:spcBef>
                        <a:spcAft>
                          <a:spcPts val="0"/>
                        </a:spcAft>
                        <a:buNone/>
                      </a:pPr>
                      <a:r>
                        <a:rPr lang="en" sz="1100"/>
                        <a:t>Tantangan yang dihadapi</a:t>
                      </a:r>
                      <a:endParaRPr sz="1100"/>
                    </a:p>
                  </a:txBody>
                  <a:tcPr marT="91425" marB="91425" marR="91425" marL="91425">
                    <a:solidFill>
                      <a:srgbClr val="B6D7A8"/>
                    </a:solidFill>
                  </a:tcPr>
                </a:tc>
                <a:tc>
                  <a:txBody>
                    <a:bodyPr/>
                    <a:lstStyle/>
                    <a:p>
                      <a:pPr indent="0" lvl="0" marL="0" rtl="0" algn="l">
                        <a:spcBef>
                          <a:spcPts val="0"/>
                        </a:spcBef>
                        <a:spcAft>
                          <a:spcPts val="0"/>
                        </a:spcAft>
                        <a:buNone/>
                      </a:pPr>
                      <a:r>
                        <a:rPr lang="en" sz="1100"/>
                        <a:t>Cara menghadapi tantangan</a:t>
                      </a:r>
                      <a:endParaRPr sz="1100"/>
                    </a:p>
                  </a:txBody>
                  <a:tcPr marT="91425" marB="91425" marR="91425" marL="91425">
                    <a:solidFill>
                      <a:srgbClr val="B6D7A8"/>
                    </a:solidFill>
                  </a:tcPr>
                </a:tc>
                <a:tc>
                  <a:txBody>
                    <a:bodyPr/>
                    <a:lstStyle/>
                    <a:p>
                      <a:pPr indent="0" lvl="0" marL="0" rtl="0" algn="l">
                        <a:spcBef>
                          <a:spcPts val="0"/>
                        </a:spcBef>
                        <a:spcAft>
                          <a:spcPts val="0"/>
                        </a:spcAft>
                        <a:buNone/>
                      </a:pPr>
                      <a:r>
                        <a:rPr lang="en" sz="1100"/>
                        <a:t>Masukan/pendapat yang diterima</a:t>
                      </a:r>
                      <a:endParaRPr sz="1100"/>
                    </a:p>
                  </a:txBody>
                  <a:tcPr marT="91425" marB="91425" marR="91425" marL="91425">
                    <a:solidFill>
                      <a:srgbClr val="B6D7A8"/>
                    </a:solidFill>
                  </a:tcPr>
                </a:tc>
                <a:tc>
                  <a:txBody>
                    <a:bodyPr/>
                    <a:lstStyle/>
                    <a:p>
                      <a:pPr indent="0" lvl="0" marL="0" rtl="0" algn="l">
                        <a:spcBef>
                          <a:spcPts val="0"/>
                        </a:spcBef>
                        <a:spcAft>
                          <a:spcPts val="0"/>
                        </a:spcAft>
                        <a:buNone/>
                      </a:pPr>
                      <a:r>
                        <a:rPr lang="en" sz="1100"/>
                        <a:t>Hal yang paling umum ditemukan selama wawancara</a:t>
                      </a:r>
                      <a:endParaRPr sz="1100"/>
                    </a:p>
                  </a:txBody>
                  <a:tcPr marT="91425" marB="91425" marR="91425" marL="91425">
                    <a:solidFill>
                      <a:srgbClr val="B6D7A8"/>
                    </a:solidFill>
                  </a:tcPr>
                </a:tc>
              </a:tr>
              <a:tr h="381000">
                <a:tc>
                  <a:txBody>
                    <a:bodyPr/>
                    <a:lstStyle/>
                    <a:p>
                      <a:pPr indent="0" lvl="0" marL="0" rtl="0" algn="l">
                        <a:spcBef>
                          <a:spcPts val="0"/>
                        </a:spcBef>
                        <a:spcAft>
                          <a:spcPts val="0"/>
                        </a:spcAft>
                        <a:buNone/>
                      </a:pPr>
                      <a:r>
                        <a:t/>
                      </a:r>
                      <a:endParaRPr sz="1100"/>
                    </a:p>
                  </a:txBody>
                  <a:tcPr marT="91425" marB="91425" marR="91425" marL="91425"/>
                </a:tc>
                <a:tc>
                  <a:txBody>
                    <a:bodyPr/>
                    <a:lstStyle/>
                    <a:p>
                      <a:pPr indent="0" lvl="0" marL="0" rtl="0" algn="l">
                        <a:spcBef>
                          <a:spcPts val="0"/>
                        </a:spcBef>
                        <a:spcAft>
                          <a:spcPts val="0"/>
                        </a:spcAft>
                        <a:buNone/>
                      </a:pPr>
                      <a:r>
                        <a:t/>
                      </a:r>
                      <a:endParaRPr sz="1100"/>
                    </a:p>
                  </a:txBody>
                  <a:tcPr marT="91425" marB="91425" marR="91425" marL="91425"/>
                </a:tc>
                <a:tc>
                  <a:txBody>
                    <a:bodyPr/>
                    <a:lstStyle/>
                    <a:p>
                      <a:pPr indent="0" lvl="0" marL="0" rtl="0" algn="l">
                        <a:spcBef>
                          <a:spcPts val="0"/>
                        </a:spcBef>
                        <a:spcAft>
                          <a:spcPts val="0"/>
                        </a:spcAft>
                        <a:buNone/>
                      </a:pPr>
                      <a:r>
                        <a:t/>
                      </a:r>
                      <a:endParaRPr sz="1100"/>
                    </a:p>
                  </a:txBody>
                  <a:tcPr marT="91425" marB="91425" marR="91425" marL="91425"/>
                </a:tc>
                <a:tc>
                  <a:txBody>
                    <a:bodyPr/>
                    <a:lstStyle/>
                    <a:p>
                      <a:pPr indent="0" lvl="0" marL="0" rtl="0" algn="l">
                        <a:spcBef>
                          <a:spcPts val="0"/>
                        </a:spcBef>
                        <a:spcAft>
                          <a:spcPts val="0"/>
                        </a:spcAft>
                        <a:buNone/>
                      </a:pPr>
                      <a:r>
                        <a:t/>
                      </a:r>
                      <a:endParaRPr sz="1100"/>
                    </a:p>
                  </a:txBody>
                  <a:tcPr marT="91425" marB="91425" marR="91425" marL="91425"/>
                </a:tc>
              </a:tr>
              <a:tr h="381000">
                <a:tc>
                  <a:txBody>
                    <a:bodyPr/>
                    <a:lstStyle/>
                    <a:p>
                      <a:pPr indent="0" lvl="0" marL="0" rtl="0" algn="l">
                        <a:spcBef>
                          <a:spcPts val="0"/>
                        </a:spcBef>
                        <a:spcAft>
                          <a:spcPts val="0"/>
                        </a:spcAft>
                        <a:buNone/>
                      </a:pPr>
                      <a:r>
                        <a:t/>
                      </a:r>
                      <a:endParaRPr sz="1100"/>
                    </a:p>
                  </a:txBody>
                  <a:tcPr marT="91425" marB="91425" marR="91425" marL="91425"/>
                </a:tc>
                <a:tc>
                  <a:txBody>
                    <a:bodyPr/>
                    <a:lstStyle/>
                    <a:p>
                      <a:pPr indent="0" lvl="0" marL="0" rtl="0" algn="l">
                        <a:spcBef>
                          <a:spcPts val="0"/>
                        </a:spcBef>
                        <a:spcAft>
                          <a:spcPts val="0"/>
                        </a:spcAft>
                        <a:buNone/>
                      </a:pPr>
                      <a:r>
                        <a:t/>
                      </a:r>
                      <a:endParaRPr sz="1100"/>
                    </a:p>
                  </a:txBody>
                  <a:tcPr marT="91425" marB="91425" marR="91425" marL="91425"/>
                </a:tc>
                <a:tc>
                  <a:txBody>
                    <a:bodyPr/>
                    <a:lstStyle/>
                    <a:p>
                      <a:pPr indent="0" lvl="0" marL="0" rtl="0" algn="l">
                        <a:spcBef>
                          <a:spcPts val="0"/>
                        </a:spcBef>
                        <a:spcAft>
                          <a:spcPts val="0"/>
                        </a:spcAft>
                        <a:buNone/>
                      </a:pPr>
                      <a:r>
                        <a:t/>
                      </a:r>
                      <a:endParaRPr sz="1100"/>
                    </a:p>
                  </a:txBody>
                  <a:tcPr marT="91425" marB="91425" marR="91425" marL="91425"/>
                </a:tc>
                <a:tc>
                  <a:txBody>
                    <a:bodyPr/>
                    <a:lstStyle/>
                    <a:p>
                      <a:pPr indent="0" lvl="0" marL="0" rtl="0" algn="l">
                        <a:spcBef>
                          <a:spcPts val="0"/>
                        </a:spcBef>
                        <a:spcAft>
                          <a:spcPts val="0"/>
                        </a:spcAft>
                        <a:buNone/>
                      </a:pPr>
                      <a:r>
                        <a:t/>
                      </a:r>
                      <a:endParaRPr sz="1100"/>
                    </a:p>
                  </a:txBody>
                  <a:tcPr marT="91425" marB="91425" marR="91425" marL="91425"/>
                </a:tc>
              </a:tr>
            </a:tbl>
          </a:graphicData>
        </a:graphic>
      </p:graphicFrame>
      <p:sp>
        <p:nvSpPr>
          <p:cNvPr id="306" name="Google Shape;306;p42"/>
          <p:cNvSpPr txBox="1"/>
          <p:nvPr/>
        </p:nvSpPr>
        <p:spPr>
          <a:xfrm>
            <a:off x="1661325" y="2631550"/>
            <a:ext cx="39342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latin typeface="Cambria"/>
                <a:ea typeface="Cambria"/>
                <a:cs typeface="Cambria"/>
                <a:sym typeface="Cambria"/>
              </a:rPr>
              <a:t>Contoh tabel penulisan hasil aktivitas</a:t>
            </a:r>
            <a:endParaRPr>
              <a:latin typeface="Cambria"/>
              <a:ea typeface="Cambria"/>
              <a:cs typeface="Cambria"/>
              <a:sym typeface="Cambria"/>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310" name="Shape 310"/>
        <p:cNvGrpSpPr/>
        <p:nvPr/>
      </p:nvGrpSpPr>
      <p:grpSpPr>
        <a:xfrm>
          <a:off x="0" y="0"/>
          <a:ext cx="0" cy="0"/>
          <a:chOff x="0" y="0"/>
          <a:chExt cx="0" cy="0"/>
        </a:xfrm>
      </p:grpSpPr>
      <p:sp>
        <p:nvSpPr>
          <p:cNvPr id="311" name="Google Shape;311;p43"/>
          <p:cNvSpPr txBox="1"/>
          <p:nvPr/>
        </p:nvSpPr>
        <p:spPr>
          <a:xfrm>
            <a:off x="186025" y="3292525"/>
            <a:ext cx="1474200" cy="10821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3 JP</a:t>
            </a:r>
            <a:endParaRPr sz="1100"/>
          </a:p>
          <a:p>
            <a:pPr indent="0" lvl="0" marL="0" rtl="0" algn="r">
              <a:lnSpc>
                <a:spcPct val="115000"/>
              </a:lnSpc>
              <a:spcBef>
                <a:spcPts val="0"/>
              </a:spcBef>
              <a:spcAft>
                <a:spcPts val="0"/>
              </a:spcAft>
              <a:buNone/>
            </a:pPr>
            <a:r>
              <a:rPr lang="en" sz="1100"/>
              <a:t>Bahan: alat tulis</a:t>
            </a:r>
            <a:endParaRPr sz="1100"/>
          </a:p>
          <a:p>
            <a:pPr indent="0" lvl="0" marL="0" rtl="0" algn="r">
              <a:spcBef>
                <a:spcPts val="0"/>
              </a:spcBef>
              <a:spcAft>
                <a:spcPts val="0"/>
              </a:spcAft>
              <a:buNone/>
            </a:pPr>
            <a:r>
              <a:rPr lang="en" sz="1100"/>
              <a:t>Peran Guru: pendamping dan fasilitator</a:t>
            </a:r>
            <a:endParaRPr sz="1100">
              <a:latin typeface="Average"/>
              <a:ea typeface="Average"/>
              <a:cs typeface="Average"/>
              <a:sym typeface="Average"/>
            </a:endParaRPr>
          </a:p>
        </p:txBody>
      </p:sp>
      <p:sp>
        <p:nvSpPr>
          <p:cNvPr id="312" name="Google Shape;312;p43"/>
          <p:cNvSpPr txBox="1"/>
          <p:nvPr/>
        </p:nvSpPr>
        <p:spPr>
          <a:xfrm>
            <a:off x="1645625" y="38275"/>
            <a:ext cx="4659000" cy="33246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Pelaksanaan:</a:t>
            </a:r>
            <a:endParaRPr b="1"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Peserta didik</a:t>
            </a:r>
            <a:r>
              <a:rPr lang="en" sz="1200">
                <a:latin typeface="Cambria"/>
                <a:ea typeface="Cambria"/>
                <a:cs typeface="Cambria"/>
                <a:sym typeface="Cambria"/>
              </a:rPr>
              <a:t> diminta untuk melakukan riset mengenai jejak karbon yang dihasilkan di luar lingkungan sekolah yang sudah ada langkah mitigasinya. </a:t>
            </a:r>
            <a:endParaRPr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-Peserta didik dapat memilih 1 organisasi, perusahaan atau kelompok tertentu yang sudah menjalankan langkah mengurangi jejak karbon</a:t>
            </a:r>
            <a:endParaRPr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Peserta didik kemudian mencatat kontributor apa saja yang dihasilkan dan langkah apa saja yang telah dilakukan.</a:t>
            </a:r>
            <a:endParaRPr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Guru dapat memberikan beberapa list aktivitas lingkungan, komunitas, atau organisasi lokal, nasional, atau internasional yang bergerak di bidang konservasi lingkungan untuk membantu peserta didik memulai proses eksplorasi ini.</a:t>
            </a:r>
            <a:endParaRPr sz="1200">
              <a:latin typeface="Cambria"/>
              <a:ea typeface="Cambria"/>
              <a:cs typeface="Cambria"/>
              <a:sym typeface="Cambria"/>
            </a:endParaRPr>
          </a:p>
          <a:p>
            <a:pPr indent="0" lvl="0" marL="0" rtl="0" algn="l">
              <a:spcBef>
                <a:spcPts val="0"/>
              </a:spcBef>
              <a:spcAft>
                <a:spcPts val="0"/>
              </a:spcAft>
              <a:buNone/>
            </a:pPr>
            <a:r>
              <a:rPr lang="en" sz="1200">
                <a:latin typeface="Cambria"/>
                <a:ea typeface="Cambria"/>
                <a:cs typeface="Cambria"/>
                <a:sym typeface="Cambria"/>
              </a:rPr>
              <a:t>- Untuk membantu peserta didik fokus dalam pencarian mereka dan mengorganisasi hasil pencarian ini, guru dapat memberikan format dokumen berupa tabel sederhana untuk mendokumentasikan pencarian mereka.</a:t>
            </a:r>
            <a:endParaRPr b="1" sz="1200">
              <a:latin typeface="Cambria"/>
              <a:ea typeface="Cambria"/>
              <a:cs typeface="Cambria"/>
              <a:sym typeface="Cambria"/>
            </a:endParaRPr>
          </a:p>
        </p:txBody>
      </p:sp>
      <p:sp>
        <p:nvSpPr>
          <p:cNvPr id="313" name="Google Shape;313;p43"/>
          <p:cNvSpPr txBox="1"/>
          <p:nvPr/>
        </p:nvSpPr>
        <p:spPr>
          <a:xfrm>
            <a:off x="0" y="0"/>
            <a:ext cx="1474200" cy="322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17. Riset mengenai solusi pengurangan jumlah karbon yang telah dijalankan kelompok atau institusi tertentu</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314" name="Google Shape;314;p43"/>
          <p:cNvPicPr preferRelativeResize="0"/>
          <p:nvPr/>
        </p:nvPicPr>
        <p:blipFill>
          <a:blip r:embed="rId3">
            <a:alphaModFix/>
          </a:blip>
          <a:stretch>
            <a:fillRect/>
          </a:stretch>
        </p:blipFill>
        <p:spPr>
          <a:xfrm>
            <a:off x="6476050" y="2403711"/>
            <a:ext cx="2581974" cy="1719814"/>
          </a:xfrm>
          <a:prstGeom prst="rect">
            <a:avLst/>
          </a:prstGeom>
          <a:noFill/>
          <a:ln>
            <a:noFill/>
          </a:ln>
        </p:spPr>
      </p:pic>
      <p:sp>
        <p:nvSpPr>
          <p:cNvPr id="315" name="Google Shape;315;p43"/>
          <p:cNvSpPr txBox="1"/>
          <p:nvPr/>
        </p:nvSpPr>
        <p:spPr>
          <a:xfrm>
            <a:off x="1645625" y="3505200"/>
            <a:ext cx="4659000" cy="13854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Average"/>
                <a:ea typeface="Average"/>
                <a:cs typeface="Average"/>
                <a:sym typeface="Average"/>
              </a:rPr>
              <a:t>Referensi</a:t>
            </a:r>
            <a:endParaRPr b="1" sz="1200">
              <a:latin typeface="Average"/>
              <a:ea typeface="Average"/>
              <a:cs typeface="Average"/>
              <a:sym typeface="Average"/>
            </a:endParaRPr>
          </a:p>
          <a:p>
            <a:pPr indent="0" lvl="0" marL="0" rtl="0" algn="l">
              <a:spcBef>
                <a:spcPts val="0"/>
              </a:spcBef>
              <a:spcAft>
                <a:spcPts val="0"/>
              </a:spcAft>
              <a:buNone/>
            </a:pPr>
            <a:r>
              <a:rPr lang="en" sz="1100" u="sng">
                <a:solidFill>
                  <a:srgbClr val="0B5394"/>
                </a:solidFill>
                <a:hlinkClick r:id="rId4">
                  <a:extLst>
                    <a:ext uri="{A12FA001-AC4F-418D-AE19-62706E023703}">
                      <ahyp:hlinkClr val="tx"/>
                    </a:ext>
                  </a:extLst>
                </a:hlinkClick>
              </a:rPr>
              <a:t>https://inet.detik.com/cyberlife/d-5177706/peduli-lingkungan-jadi-mudah-gojek-luncurkan-fitur-carbon-offset</a:t>
            </a:r>
            <a:endParaRPr sz="1100" u="sng">
              <a:solidFill>
                <a:srgbClr val="0B5394"/>
              </a:solidFill>
            </a:endParaRPr>
          </a:p>
          <a:p>
            <a:pPr indent="0" lvl="0" marL="0" rtl="0" algn="l">
              <a:spcBef>
                <a:spcPts val="0"/>
              </a:spcBef>
              <a:spcAft>
                <a:spcPts val="0"/>
              </a:spcAft>
              <a:buNone/>
            </a:pPr>
            <a:r>
              <a:rPr lang="en" sz="1100" u="sng">
                <a:solidFill>
                  <a:srgbClr val="0B5394"/>
                </a:solidFill>
                <a:hlinkClick r:id="rId5">
                  <a:extLst>
                    <a:ext uri="{A12FA001-AC4F-418D-AE19-62706E023703}">
                      <ahyp:hlinkClr val="tx"/>
                    </a:ext>
                  </a:extLst>
                </a:hlinkClick>
              </a:rPr>
              <a:t>https://www.beritasatu.com/ekonomi/388597/garuda-indonesia-tanam-50-ribu-bibit-mangrove-di-belitung</a:t>
            </a:r>
            <a:endParaRPr sz="1100" u="sng">
              <a:solidFill>
                <a:srgbClr val="0B5394"/>
              </a:solidFill>
            </a:endParaRPr>
          </a:p>
          <a:p>
            <a:pPr indent="0" lvl="0" marL="0" rtl="0" algn="l">
              <a:spcBef>
                <a:spcPts val="0"/>
              </a:spcBef>
              <a:spcAft>
                <a:spcPts val="0"/>
              </a:spcAft>
              <a:buNone/>
            </a:pPr>
            <a:r>
              <a:rPr lang="en" sz="1100" u="sng">
                <a:solidFill>
                  <a:srgbClr val="0B5394"/>
                </a:solidFill>
              </a:rPr>
              <a:t>https://wri-indonesia.org/en/blog/carbon-offsetting-necessary-stopgap-indonesians-can-implement</a:t>
            </a:r>
            <a:endParaRPr sz="1100" u="sng">
              <a:solidFill>
                <a:srgbClr val="0B5394"/>
              </a:solidFill>
            </a:endParaRPr>
          </a:p>
        </p:txBody>
      </p:sp>
      <p:pic>
        <p:nvPicPr>
          <p:cNvPr id="316" name="Google Shape;316;p43"/>
          <p:cNvPicPr preferRelativeResize="0"/>
          <p:nvPr/>
        </p:nvPicPr>
        <p:blipFill>
          <a:blip r:embed="rId6">
            <a:alphaModFix/>
          </a:blip>
          <a:stretch>
            <a:fillRect/>
          </a:stretch>
        </p:blipFill>
        <p:spPr>
          <a:xfrm>
            <a:off x="6507050" y="38275"/>
            <a:ext cx="2455325" cy="1841500"/>
          </a:xfrm>
          <a:prstGeom prst="rect">
            <a:avLst/>
          </a:prstGeom>
          <a:noFill/>
          <a:ln>
            <a:noFill/>
          </a:ln>
        </p:spPr>
      </p:pic>
      <p:sp>
        <p:nvSpPr>
          <p:cNvPr id="317" name="Google Shape;317;p43"/>
          <p:cNvSpPr txBox="1"/>
          <p:nvPr/>
        </p:nvSpPr>
        <p:spPr>
          <a:xfrm>
            <a:off x="6540500" y="1803400"/>
            <a:ext cx="2421900" cy="600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900">
                <a:solidFill>
                  <a:srgbClr val="393939"/>
                </a:solidFill>
                <a:latin typeface="Georgia"/>
                <a:ea typeface="Georgia"/>
                <a:cs typeface="Georgia"/>
                <a:sym typeface="Georgia"/>
              </a:rPr>
              <a:t>WRI Indonesia’s team in a tree planting offset project in West Java, March 2019. Photo credit: WRI Indonesia</a:t>
            </a:r>
            <a:endParaRPr sz="1200">
              <a:latin typeface="Average"/>
              <a:ea typeface="Average"/>
              <a:cs typeface="Average"/>
              <a:sym typeface="Average"/>
            </a:endParaRPr>
          </a:p>
        </p:txBody>
      </p:sp>
      <p:sp>
        <p:nvSpPr>
          <p:cNvPr id="318" name="Google Shape;318;p43"/>
          <p:cNvSpPr txBox="1"/>
          <p:nvPr/>
        </p:nvSpPr>
        <p:spPr>
          <a:xfrm>
            <a:off x="6477000" y="4038600"/>
            <a:ext cx="25821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latin typeface="Average"/>
                <a:ea typeface="Average"/>
                <a:cs typeface="Average"/>
                <a:sym typeface="Average"/>
              </a:rPr>
              <a:t>CSR Garuda Indonesia</a:t>
            </a:r>
            <a:endParaRPr sz="1000">
              <a:latin typeface="Average"/>
              <a:ea typeface="Average"/>
              <a:cs typeface="Average"/>
              <a:sym typeface="Average"/>
            </a:endParaRPr>
          </a:p>
          <a:p>
            <a:pPr indent="0" lvl="0" marL="0" rtl="0" algn="l">
              <a:spcBef>
                <a:spcPts val="0"/>
              </a:spcBef>
              <a:spcAft>
                <a:spcPts val="0"/>
              </a:spcAft>
              <a:buNone/>
            </a:pPr>
            <a:r>
              <a:rPr lang="en" sz="1000">
                <a:latin typeface="Average"/>
                <a:ea typeface="Average"/>
                <a:cs typeface="Average"/>
                <a:sym typeface="Average"/>
              </a:rPr>
              <a:t>https://www.garuda-indonesia.com/id/id/csr/garuda-indonesia-cares/environment/index</a:t>
            </a:r>
            <a:endParaRPr sz="1000">
              <a:latin typeface="Average"/>
              <a:ea typeface="Average"/>
              <a:cs typeface="Average"/>
              <a:sym typeface="Average"/>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322" name="Shape 322"/>
        <p:cNvGrpSpPr/>
        <p:nvPr/>
      </p:nvGrpSpPr>
      <p:grpSpPr>
        <a:xfrm>
          <a:off x="0" y="0"/>
          <a:ext cx="0" cy="0"/>
          <a:chOff x="0" y="0"/>
          <a:chExt cx="0" cy="0"/>
        </a:xfrm>
      </p:grpSpPr>
      <p:sp>
        <p:nvSpPr>
          <p:cNvPr id="323" name="Google Shape;323;p44"/>
          <p:cNvSpPr txBox="1"/>
          <p:nvPr/>
        </p:nvSpPr>
        <p:spPr>
          <a:xfrm>
            <a:off x="186025" y="3292525"/>
            <a:ext cx="1474200" cy="10821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2 JP</a:t>
            </a:r>
            <a:endParaRPr sz="1100"/>
          </a:p>
          <a:p>
            <a:pPr indent="0" lvl="0" marL="0" rtl="0" algn="r">
              <a:lnSpc>
                <a:spcPct val="115000"/>
              </a:lnSpc>
              <a:spcBef>
                <a:spcPts val="0"/>
              </a:spcBef>
              <a:spcAft>
                <a:spcPts val="0"/>
              </a:spcAft>
              <a:buNone/>
            </a:pPr>
            <a:r>
              <a:rPr lang="en" sz="1100"/>
              <a:t>Bahan: alat tulis</a:t>
            </a:r>
            <a:endParaRPr sz="1100"/>
          </a:p>
          <a:p>
            <a:pPr indent="0" lvl="0" marL="0" rtl="0" algn="r">
              <a:spcBef>
                <a:spcPts val="0"/>
              </a:spcBef>
              <a:spcAft>
                <a:spcPts val="0"/>
              </a:spcAft>
              <a:buNone/>
            </a:pPr>
            <a:r>
              <a:rPr lang="en" sz="1100"/>
              <a:t>Peran Guru: pendamping dan fasilitator</a:t>
            </a:r>
            <a:endParaRPr sz="1100">
              <a:latin typeface="Average"/>
              <a:ea typeface="Average"/>
              <a:cs typeface="Average"/>
              <a:sym typeface="Average"/>
            </a:endParaRPr>
          </a:p>
        </p:txBody>
      </p:sp>
      <p:sp>
        <p:nvSpPr>
          <p:cNvPr id="324" name="Google Shape;324;p44"/>
          <p:cNvSpPr txBox="1"/>
          <p:nvPr/>
        </p:nvSpPr>
        <p:spPr>
          <a:xfrm>
            <a:off x="1645625" y="114475"/>
            <a:ext cx="7217400" cy="20319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Pelaksanaan:</a:t>
            </a:r>
            <a:endParaRPr b="1" sz="1200">
              <a:latin typeface="Cambria"/>
              <a:ea typeface="Cambria"/>
              <a:cs typeface="Cambria"/>
              <a:sym typeface="Cambria"/>
            </a:endParaRPr>
          </a:p>
          <a:p>
            <a:pPr indent="-304800" lvl="0" marL="457200" rtl="0" algn="l">
              <a:spcBef>
                <a:spcPts val="0"/>
              </a:spcBef>
              <a:spcAft>
                <a:spcPts val="0"/>
              </a:spcAft>
              <a:buSzPts val="1200"/>
              <a:buFont typeface="Cambria"/>
              <a:buChar char="-"/>
            </a:pPr>
            <a:r>
              <a:rPr lang="en" sz="1200">
                <a:latin typeface="Cambria"/>
                <a:ea typeface="Cambria"/>
                <a:cs typeface="Cambria"/>
                <a:sym typeface="Cambria"/>
              </a:rPr>
              <a:t>Pada beberapa aktivitas sebelumnya, peserta didik dapat menyimpulkan beberapa kontributor jejak karbon diri sendiri dan sekitarnya. </a:t>
            </a:r>
            <a:endParaRPr sz="1200">
              <a:latin typeface="Cambria"/>
              <a:ea typeface="Cambria"/>
              <a:cs typeface="Cambria"/>
              <a:sym typeface="Cambria"/>
            </a:endParaRPr>
          </a:p>
          <a:p>
            <a:pPr indent="-304800" lvl="0" marL="457200" rtl="0" algn="l">
              <a:spcBef>
                <a:spcPts val="0"/>
              </a:spcBef>
              <a:spcAft>
                <a:spcPts val="0"/>
              </a:spcAft>
              <a:buSzPts val="1200"/>
              <a:buFont typeface="Cambria"/>
              <a:buChar char="-"/>
            </a:pPr>
            <a:r>
              <a:rPr lang="en" sz="1200">
                <a:latin typeface="Cambria"/>
                <a:ea typeface="Cambria"/>
                <a:cs typeface="Cambria"/>
                <a:sym typeface="Cambria"/>
              </a:rPr>
              <a:t>Peserta didik dapat mencari tahu dalam kelompok dalam menemukan solusi/ langkah mengurangi jejak karbon dari kontributor yang telah diidentifikasi.</a:t>
            </a:r>
            <a:endParaRPr sz="1200">
              <a:latin typeface="Cambria"/>
              <a:ea typeface="Cambria"/>
              <a:cs typeface="Cambria"/>
              <a:sym typeface="Cambria"/>
            </a:endParaRPr>
          </a:p>
          <a:p>
            <a:pPr indent="-304800" lvl="0" marL="457200" rtl="0" algn="l">
              <a:spcBef>
                <a:spcPts val="0"/>
              </a:spcBef>
              <a:spcAft>
                <a:spcPts val="0"/>
              </a:spcAft>
              <a:buSzPts val="1200"/>
              <a:buFont typeface="Cambria"/>
              <a:buChar char="-"/>
            </a:pPr>
            <a:r>
              <a:rPr lang="en" sz="1200">
                <a:latin typeface="Cambria"/>
                <a:ea typeface="Cambria"/>
                <a:cs typeface="Cambria"/>
                <a:sym typeface="Cambria"/>
              </a:rPr>
              <a:t>Peserta didik mendiskusi langkah apa yang dapat dilakukan untuk membujuk orang lain untuk sadar dan mau mengurangi jejak karbon</a:t>
            </a:r>
            <a:endParaRPr sz="1200">
              <a:latin typeface="Cambria"/>
              <a:ea typeface="Cambria"/>
              <a:cs typeface="Cambria"/>
              <a:sym typeface="Cambria"/>
            </a:endParaRPr>
          </a:p>
          <a:p>
            <a:pPr indent="-304800" lvl="0" marL="457200" rtl="0" algn="l">
              <a:spcBef>
                <a:spcPts val="0"/>
              </a:spcBef>
              <a:spcAft>
                <a:spcPts val="0"/>
              </a:spcAft>
              <a:buSzPts val="1200"/>
              <a:buFont typeface="Cambria"/>
              <a:buChar char="-"/>
            </a:pPr>
            <a:r>
              <a:rPr lang="en" sz="1200">
                <a:latin typeface="Cambria"/>
                <a:ea typeface="Cambria"/>
                <a:cs typeface="Cambria"/>
                <a:sym typeface="Cambria"/>
              </a:rPr>
              <a:t>Peserta didik mendiskusi langkah apa yang dapat dilakukan di sekolah, serta tantangannya.</a:t>
            </a:r>
            <a:endParaRPr sz="1200">
              <a:latin typeface="Cambria"/>
              <a:ea typeface="Cambria"/>
              <a:cs typeface="Cambria"/>
              <a:sym typeface="Cambria"/>
            </a:endParaRPr>
          </a:p>
          <a:p>
            <a:pPr indent="-304800" lvl="0" marL="457200" rtl="0" algn="l">
              <a:spcBef>
                <a:spcPts val="0"/>
              </a:spcBef>
              <a:spcAft>
                <a:spcPts val="0"/>
              </a:spcAft>
              <a:buSzPts val="1200"/>
              <a:buFont typeface="Cambria"/>
              <a:buChar char="-"/>
            </a:pPr>
            <a:r>
              <a:rPr lang="en" sz="1200">
                <a:latin typeface="Cambria"/>
                <a:ea typeface="Cambria"/>
                <a:cs typeface="Cambria"/>
                <a:sym typeface="Cambria"/>
              </a:rPr>
              <a:t>Guru dapat mulai mengarahkan peserta didik untuk memulai aksi dari gaya hidup sendiri (lifestyle) dan kemudian membujuk orang lain dalam skala lebih besar seperti kampanye di lingkungan sekolah</a:t>
            </a:r>
            <a:endParaRPr b="1" sz="1200">
              <a:latin typeface="Cambria"/>
              <a:ea typeface="Cambria"/>
              <a:cs typeface="Cambria"/>
              <a:sym typeface="Cambria"/>
            </a:endParaRPr>
          </a:p>
        </p:txBody>
      </p:sp>
      <p:sp>
        <p:nvSpPr>
          <p:cNvPr id="325" name="Google Shape;325;p44"/>
          <p:cNvSpPr txBox="1"/>
          <p:nvPr/>
        </p:nvSpPr>
        <p:spPr>
          <a:xfrm>
            <a:off x="0" y="0"/>
            <a:ext cx="1474200" cy="2299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18. Solusi cara mengurangi carbon footprint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326" name="Google Shape;326;p44"/>
          <p:cNvPicPr preferRelativeResize="0"/>
          <p:nvPr/>
        </p:nvPicPr>
        <p:blipFill>
          <a:blip r:embed="rId3">
            <a:alphaModFix/>
          </a:blip>
          <a:stretch>
            <a:fillRect/>
          </a:stretch>
        </p:blipFill>
        <p:spPr>
          <a:xfrm>
            <a:off x="1645622" y="2299500"/>
            <a:ext cx="4588076" cy="2732775"/>
          </a:xfrm>
          <a:prstGeom prst="rect">
            <a:avLst/>
          </a:prstGeom>
          <a:noFill/>
          <a:ln>
            <a:noFill/>
          </a:ln>
        </p:spPr>
      </p:pic>
      <p:sp>
        <p:nvSpPr>
          <p:cNvPr id="327" name="Google Shape;327;p44"/>
          <p:cNvSpPr txBox="1"/>
          <p:nvPr/>
        </p:nvSpPr>
        <p:spPr>
          <a:xfrm>
            <a:off x="6146825" y="4769175"/>
            <a:ext cx="2563800" cy="3387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0"/>
              </a:spcBef>
              <a:spcAft>
                <a:spcPts val="0"/>
              </a:spcAft>
              <a:buNone/>
            </a:pPr>
            <a:r>
              <a:rPr lang="en" sz="1000">
                <a:uFill>
                  <a:noFill/>
                </a:uFill>
                <a:latin typeface="Roboto"/>
                <a:ea typeface="Roboto"/>
                <a:cs typeface="Roboto"/>
                <a:sym typeface="Roboto"/>
                <a:hlinkClick r:id="rId4"/>
              </a:rPr>
              <a:t>Pohon Faktor Dari 500</a:t>
            </a:r>
            <a:endParaRPr sz="900">
              <a:latin typeface="Average"/>
              <a:ea typeface="Average"/>
              <a:cs typeface="Average"/>
              <a:sym typeface="Average"/>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331" name="Shape 331"/>
        <p:cNvGrpSpPr/>
        <p:nvPr/>
      </p:nvGrpSpPr>
      <p:grpSpPr>
        <a:xfrm>
          <a:off x="0" y="0"/>
          <a:ext cx="0" cy="0"/>
          <a:chOff x="0" y="0"/>
          <a:chExt cx="0" cy="0"/>
        </a:xfrm>
      </p:grpSpPr>
      <p:sp>
        <p:nvSpPr>
          <p:cNvPr id="332" name="Google Shape;332;p45"/>
          <p:cNvSpPr txBox="1"/>
          <p:nvPr/>
        </p:nvSpPr>
        <p:spPr>
          <a:xfrm>
            <a:off x="186025" y="3292525"/>
            <a:ext cx="1474200" cy="14715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8 JP</a:t>
            </a:r>
            <a:endParaRPr sz="1100"/>
          </a:p>
          <a:p>
            <a:pPr indent="0" lvl="0" marL="0" rtl="0" algn="r">
              <a:lnSpc>
                <a:spcPct val="115000"/>
              </a:lnSpc>
              <a:spcBef>
                <a:spcPts val="0"/>
              </a:spcBef>
              <a:spcAft>
                <a:spcPts val="0"/>
              </a:spcAft>
              <a:buNone/>
            </a:pPr>
            <a:r>
              <a:rPr lang="en" sz="1100"/>
              <a:t>Bahan: alat tulis, laptop, projektor, poster, flyer</a:t>
            </a:r>
            <a:endParaRPr sz="1100"/>
          </a:p>
          <a:p>
            <a:pPr indent="0" lvl="0" marL="0" rtl="0" algn="r">
              <a:spcBef>
                <a:spcPts val="0"/>
              </a:spcBef>
              <a:spcAft>
                <a:spcPts val="0"/>
              </a:spcAft>
              <a:buNone/>
            </a:pPr>
            <a:r>
              <a:rPr lang="en" sz="1100"/>
              <a:t>Peran Guru: pendamping dan monitoring proses</a:t>
            </a:r>
            <a:endParaRPr sz="1100">
              <a:latin typeface="Average"/>
              <a:ea typeface="Average"/>
              <a:cs typeface="Average"/>
              <a:sym typeface="Average"/>
            </a:endParaRPr>
          </a:p>
        </p:txBody>
      </p:sp>
      <p:sp>
        <p:nvSpPr>
          <p:cNvPr id="333" name="Google Shape;333;p45"/>
          <p:cNvSpPr txBox="1"/>
          <p:nvPr/>
        </p:nvSpPr>
        <p:spPr>
          <a:xfrm>
            <a:off x="1645625" y="38275"/>
            <a:ext cx="5007600" cy="50949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Cambria"/>
                <a:ea typeface="Cambria"/>
                <a:cs typeface="Cambria"/>
                <a:sym typeface="Cambria"/>
              </a:rPr>
              <a:t>Persiapan:</a:t>
            </a:r>
            <a:endParaRPr b="1"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a:t>
            </a:r>
            <a:r>
              <a:rPr lang="en" sz="1100">
                <a:latin typeface="Cambria"/>
                <a:ea typeface="Cambria"/>
                <a:cs typeface="Cambria"/>
                <a:sym typeface="Cambria"/>
              </a:rPr>
              <a:t>Guru membimbing peserta didik untuk memikirkan cara membuat kampanye di lingkungan sekolah.</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memastikan peserta didik mengetahui tujuan akhir yang ingin dicapai, yaitu membujuk orang agar mengganti gaya hidup, energi, atau langkah mitigasi dan pencegahan lainnya yang ada dalam mengurangi jejak karbon.</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menjelaskan bahwa kampanye sekolah ditargetkan kepada semua warga sekolah dan orang tua. apabila memungkinkan, skala kampanye bisa diperbesar menjadi kampanye pada beberapa sekolah, dll</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Peserta didik boleh mengundang pembicara atau representative dari organisasi aktivis lingkungan yang mungkin bisa diundang untuk memberikan penjelasan mengenai jejak karbon. Peserta didik harus memastikan untuk membuat janji dengan orang di luar sekolah apabila ingin mengundang.</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berdiskusi dalam membahas cara apa yang dapat dilakukan untuk membuat kampanye lebih menarik, seperti pembuatan poster, spanduk, flyer dan kertas questionaire untuk pendataan setiap orang yang ikut serta.</a:t>
            </a:r>
            <a:endParaRPr sz="1100">
              <a:latin typeface="Cambria"/>
              <a:ea typeface="Cambria"/>
              <a:cs typeface="Cambria"/>
              <a:sym typeface="Cambria"/>
            </a:endParaRPr>
          </a:p>
          <a:p>
            <a:pPr indent="0" lvl="0" marL="0" rtl="0" algn="l">
              <a:spcBef>
                <a:spcPts val="0"/>
              </a:spcBef>
              <a:spcAft>
                <a:spcPts val="0"/>
              </a:spcAft>
              <a:buNone/>
            </a:pPr>
            <a:r>
              <a:rPr lang="en" sz="1100">
                <a:latin typeface="Cambria"/>
                <a:ea typeface="Cambria"/>
                <a:cs typeface="Cambria"/>
                <a:sym typeface="Cambria"/>
              </a:rPr>
              <a:t>- Guru mengevaluasi kelebihan dan kekurangan serta strategi yang diterapkan siswa dalam menyampaikan pesan di kampanye.</a:t>
            </a:r>
            <a:endParaRPr sz="1100">
              <a:latin typeface="Cambria"/>
              <a:ea typeface="Cambria"/>
              <a:cs typeface="Cambria"/>
              <a:sym typeface="Cambria"/>
            </a:endParaRPr>
          </a:p>
          <a:p>
            <a:pPr indent="0" lvl="0" marL="0" rtl="0" algn="l">
              <a:spcBef>
                <a:spcPts val="0"/>
              </a:spcBef>
              <a:spcAft>
                <a:spcPts val="0"/>
              </a:spcAft>
              <a:buNone/>
            </a:pPr>
            <a:r>
              <a:t/>
            </a:r>
            <a:endParaRPr sz="1100">
              <a:latin typeface="Cambria"/>
              <a:ea typeface="Cambria"/>
              <a:cs typeface="Cambria"/>
              <a:sym typeface="Cambria"/>
            </a:endParaRPr>
          </a:p>
          <a:p>
            <a:pPr indent="0" lvl="0" marL="0" rtl="0" algn="l">
              <a:spcBef>
                <a:spcPts val="0"/>
              </a:spcBef>
              <a:spcAft>
                <a:spcPts val="0"/>
              </a:spcAft>
              <a:buNone/>
            </a:pPr>
            <a:r>
              <a:rPr b="1" lang="en" sz="1100">
                <a:latin typeface="Cambria"/>
                <a:ea typeface="Cambria"/>
                <a:cs typeface="Cambria"/>
                <a:sym typeface="Cambria"/>
              </a:rPr>
              <a:t>Pelaksanaan:</a:t>
            </a:r>
            <a:endParaRPr b="1" sz="1100">
              <a:latin typeface="Cambria"/>
              <a:ea typeface="Cambria"/>
              <a:cs typeface="Cambria"/>
              <a:sym typeface="Cambria"/>
            </a:endParaRPr>
          </a:p>
          <a:p>
            <a:pPr indent="-298450" lvl="0" marL="457200" rtl="0" algn="l">
              <a:spcBef>
                <a:spcPts val="0"/>
              </a:spcBef>
              <a:spcAft>
                <a:spcPts val="0"/>
              </a:spcAft>
              <a:buSzPts val="1100"/>
              <a:buFont typeface="Cambria"/>
              <a:buChar char="-"/>
            </a:pPr>
            <a:r>
              <a:rPr lang="en" sz="1100">
                <a:latin typeface="Cambria"/>
                <a:ea typeface="Cambria"/>
                <a:cs typeface="Cambria"/>
                <a:sym typeface="Cambria"/>
              </a:rPr>
              <a:t>Peserta didik  membuat janji dan persetujuan dengan kepala sekolah untuk mengadakan acara kampanye.</a:t>
            </a:r>
            <a:endParaRPr sz="1100">
              <a:latin typeface="Cambria"/>
              <a:ea typeface="Cambria"/>
              <a:cs typeface="Cambria"/>
              <a:sym typeface="Cambria"/>
            </a:endParaRPr>
          </a:p>
          <a:p>
            <a:pPr indent="-298450" lvl="0" marL="457200" rtl="0" algn="l">
              <a:spcBef>
                <a:spcPts val="0"/>
              </a:spcBef>
              <a:spcAft>
                <a:spcPts val="0"/>
              </a:spcAft>
              <a:buSzPts val="1100"/>
              <a:buFont typeface="Cambria"/>
              <a:buChar char="-"/>
            </a:pPr>
            <a:r>
              <a:rPr lang="en" sz="1100">
                <a:latin typeface="Cambria"/>
                <a:ea typeface="Cambria"/>
                <a:cs typeface="Cambria"/>
                <a:sym typeface="Cambria"/>
              </a:rPr>
              <a:t>Peserta didik membuat janji dengan pembicara (apabila ada).</a:t>
            </a:r>
            <a:endParaRPr sz="1100">
              <a:latin typeface="Cambria"/>
              <a:ea typeface="Cambria"/>
              <a:cs typeface="Cambria"/>
              <a:sym typeface="Cambria"/>
            </a:endParaRPr>
          </a:p>
          <a:p>
            <a:pPr indent="-298450" lvl="0" marL="457200" rtl="0" algn="l">
              <a:spcBef>
                <a:spcPts val="0"/>
              </a:spcBef>
              <a:spcAft>
                <a:spcPts val="0"/>
              </a:spcAft>
              <a:buSzPts val="1100"/>
              <a:buFont typeface="Cambria"/>
              <a:buChar char="-"/>
            </a:pPr>
            <a:r>
              <a:rPr lang="en" sz="1100">
                <a:latin typeface="Cambria"/>
                <a:ea typeface="Cambria"/>
                <a:cs typeface="Cambria"/>
                <a:sym typeface="Cambria"/>
              </a:rPr>
              <a:t>Peserta didik menghitung dana yang diperlukan (apabila ada) untuk menjalankan kampanye.</a:t>
            </a:r>
            <a:endParaRPr sz="1100">
              <a:latin typeface="Cambria"/>
              <a:ea typeface="Cambria"/>
              <a:cs typeface="Cambria"/>
              <a:sym typeface="Cambria"/>
            </a:endParaRPr>
          </a:p>
          <a:p>
            <a:pPr indent="-298450" lvl="0" marL="457200" rtl="0" algn="l">
              <a:spcBef>
                <a:spcPts val="0"/>
              </a:spcBef>
              <a:spcAft>
                <a:spcPts val="0"/>
              </a:spcAft>
              <a:buSzPts val="1100"/>
              <a:buFont typeface="Cambria"/>
              <a:buChar char="-"/>
            </a:pPr>
            <a:r>
              <a:rPr lang="en" sz="1100">
                <a:latin typeface="Cambria"/>
                <a:ea typeface="Cambria"/>
                <a:cs typeface="Cambria"/>
                <a:sym typeface="Cambria"/>
              </a:rPr>
              <a:t>Peserta didik mempersiapkan sarana dan prasarana yang diperlukan.</a:t>
            </a:r>
            <a:endParaRPr sz="1100">
              <a:latin typeface="Cambria"/>
              <a:ea typeface="Cambria"/>
              <a:cs typeface="Cambria"/>
              <a:sym typeface="Cambria"/>
            </a:endParaRPr>
          </a:p>
          <a:p>
            <a:pPr indent="-298450" lvl="0" marL="457200" rtl="0" algn="l">
              <a:spcBef>
                <a:spcPts val="0"/>
              </a:spcBef>
              <a:spcAft>
                <a:spcPts val="0"/>
              </a:spcAft>
              <a:buSzPts val="1100"/>
              <a:buFont typeface="Cambria"/>
              <a:buChar char="-"/>
            </a:pPr>
            <a:r>
              <a:rPr lang="en" sz="1100">
                <a:latin typeface="Cambria"/>
                <a:ea typeface="Cambria"/>
                <a:cs typeface="Cambria"/>
                <a:sym typeface="Cambria"/>
              </a:rPr>
              <a:t>Peserta didik mempersiapkan undangan untuk orang tua/ wali.</a:t>
            </a:r>
            <a:endParaRPr sz="1100">
              <a:latin typeface="Cambria"/>
              <a:ea typeface="Cambria"/>
              <a:cs typeface="Cambria"/>
              <a:sym typeface="Cambria"/>
            </a:endParaRPr>
          </a:p>
          <a:p>
            <a:pPr indent="-298450" lvl="0" marL="457200" rtl="0" algn="l">
              <a:spcBef>
                <a:spcPts val="0"/>
              </a:spcBef>
              <a:spcAft>
                <a:spcPts val="0"/>
              </a:spcAft>
              <a:buSzPts val="1100"/>
              <a:buFont typeface="Cambria"/>
              <a:buChar char="-"/>
            </a:pPr>
            <a:r>
              <a:rPr lang="en" sz="1100">
                <a:latin typeface="Cambria"/>
                <a:ea typeface="Cambria"/>
                <a:cs typeface="Cambria"/>
                <a:sym typeface="Cambria"/>
              </a:rPr>
              <a:t>Peserta didik mempersiapkan bahan presentasi, video atau flyer untuk hari kampanye</a:t>
            </a:r>
            <a:endParaRPr b="1" sz="1100">
              <a:latin typeface="Cambria"/>
              <a:ea typeface="Cambria"/>
              <a:cs typeface="Cambria"/>
              <a:sym typeface="Cambria"/>
            </a:endParaRPr>
          </a:p>
        </p:txBody>
      </p:sp>
      <p:sp>
        <p:nvSpPr>
          <p:cNvPr id="334" name="Google Shape;334;p45"/>
          <p:cNvSpPr txBox="1"/>
          <p:nvPr/>
        </p:nvSpPr>
        <p:spPr>
          <a:xfrm>
            <a:off x="0" y="0"/>
            <a:ext cx="1474200" cy="2669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19. Kampanye sebagai hasil akhir projek </a:t>
            </a:r>
            <a:endParaRPr b="1" sz="1200">
              <a:latin typeface="Cambria"/>
              <a:ea typeface="Cambria"/>
              <a:cs typeface="Cambria"/>
              <a:sym typeface="Cambria"/>
            </a:endParaRPr>
          </a:p>
          <a:p>
            <a:pPr indent="0" lvl="0" marL="0" rtl="0" algn="l">
              <a:spcBef>
                <a:spcPts val="0"/>
              </a:spcBef>
              <a:spcAft>
                <a:spcPts val="0"/>
              </a:spcAft>
              <a:buNone/>
            </a:pPr>
            <a:r>
              <a:rPr b="1" lang="en" sz="1200">
                <a:latin typeface="Cambria"/>
                <a:ea typeface="Cambria"/>
                <a:cs typeface="Cambria"/>
                <a:sym typeface="Cambria"/>
              </a:rPr>
              <a:t>(Asesmen sumatif)</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pic>
        <p:nvPicPr>
          <p:cNvPr id="335" name="Google Shape;335;p45"/>
          <p:cNvPicPr preferRelativeResize="0"/>
          <p:nvPr/>
        </p:nvPicPr>
        <p:blipFill>
          <a:blip r:embed="rId3">
            <a:alphaModFix/>
          </a:blip>
          <a:stretch>
            <a:fillRect/>
          </a:stretch>
        </p:blipFill>
        <p:spPr>
          <a:xfrm>
            <a:off x="6748449" y="1308726"/>
            <a:ext cx="2285496" cy="1522175"/>
          </a:xfrm>
          <a:prstGeom prst="rect">
            <a:avLst/>
          </a:prstGeom>
          <a:noFill/>
          <a:ln>
            <a:noFill/>
          </a:ln>
        </p:spPr>
      </p:pic>
      <p:pic>
        <p:nvPicPr>
          <p:cNvPr id="336" name="Google Shape;336;p45"/>
          <p:cNvPicPr preferRelativeResize="0"/>
          <p:nvPr/>
        </p:nvPicPr>
        <p:blipFill>
          <a:blip r:embed="rId4">
            <a:alphaModFix/>
          </a:blip>
          <a:stretch>
            <a:fillRect/>
          </a:stretch>
        </p:blipFill>
        <p:spPr>
          <a:xfrm>
            <a:off x="6748450" y="3291701"/>
            <a:ext cx="2285500" cy="1522716"/>
          </a:xfrm>
          <a:prstGeom prst="rect">
            <a:avLst/>
          </a:prstGeom>
          <a:noFill/>
          <a:ln>
            <a:noFill/>
          </a:ln>
        </p:spPr>
      </p:pic>
      <p:sp>
        <p:nvSpPr>
          <p:cNvPr id="337" name="Google Shape;337;p45"/>
          <p:cNvSpPr txBox="1"/>
          <p:nvPr/>
        </p:nvSpPr>
        <p:spPr>
          <a:xfrm>
            <a:off x="6743700" y="88900"/>
            <a:ext cx="2285400" cy="1031400"/>
          </a:xfrm>
          <a:prstGeom prst="rect">
            <a:avLst/>
          </a:prstGeom>
          <a:solidFill>
            <a:srgbClr val="FCE5CD"/>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 sz="1100">
                <a:latin typeface="Average"/>
                <a:ea typeface="Average"/>
                <a:cs typeface="Average"/>
                <a:sym typeface="Average"/>
              </a:rPr>
              <a:t>Tips:</a:t>
            </a:r>
            <a:endParaRPr sz="1100">
              <a:latin typeface="Average"/>
              <a:ea typeface="Average"/>
              <a:cs typeface="Average"/>
              <a:sym typeface="Average"/>
            </a:endParaRPr>
          </a:p>
          <a:p>
            <a:pPr indent="0" lvl="0" marL="0" rtl="0" algn="l">
              <a:spcBef>
                <a:spcPts val="0"/>
              </a:spcBef>
              <a:spcAft>
                <a:spcPts val="0"/>
              </a:spcAft>
              <a:buNone/>
            </a:pPr>
            <a:r>
              <a:rPr lang="en" sz="1100">
                <a:latin typeface="Average"/>
                <a:ea typeface="Average"/>
                <a:cs typeface="Average"/>
                <a:sym typeface="Average"/>
              </a:rPr>
              <a:t>Guru memantau dan mengevaluasi isi dari kampanye dimana nantinya akan dijadikan asesmen peserta didik</a:t>
            </a:r>
            <a:endParaRPr sz="1100">
              <a:latin typeface="Average"/>
              <a:ea typeface="Average"/>
              <a:cs typeface="Average"/>
              <a:sym typeface="Average"/>
            </a:endParaRPr>
          </a:p>
        </p:txBody>
      </p:sp>
      <p:sp>
        <p:nvSpPr>
          <p:cNvPr id="338" name="Google Shape;338;p45"/>
          <p:cNvSpPr txBox="1"/>
          <p:nvPr/>
        </p:nvSpPr>
        <p:spPr>
          <a:xfrm>
            <a:off x="6781800" y="4737100"/>
            <a:ext cx="2285400" cy="338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latin typeface="Average"/>
                <a:ea typeface="Average"/>
                <a:cs typeface="Average"/>
                <a:sym typeface="Average"/>
              </a:rPr>
              <a:t>Kampanye Earth Hour di sekolah</a:t>
            </a:r>
            <a:endParaRPr sz="1000">
              <a:latin typeface="Average"/>
              <a:ea typeface="Average"/>
              <a:cs typeface="Average"/>
              <a:sym typeface="Average"/>
            </a:endParaRPr>
          </a:p>
        </p:txBody>
      </p:sp>
      <p:sp>
        <p:nvSpPr>
          <p:cNvPr id="339" name="Google Shape;339;p45"/>
          <p:cNvSpPr txBox="1"/>
          <p:nvPr/>
        </p:nvSpPr>
        <p:spPr>
          <a:xfrm>
            <a:off x="6781800" y="2768600"/>
            <a:ext cx="2247300" cy="338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latin typeface="Average"/>
                <a:ea typeface="Average"/>
                <a:cs typeface="Average"/>
                <a:sym typeface="Average"/>
              </a:rPr>
              <a:t>Kampanye perubahan iklim</a:t>
            </a:r>
            <a:endParaRPr sz="1000">
              <a:latin typeface="Average"/>
              <a:ea typeface="Average"/>
              <a:cs typeface="Average"/>
              <a:sym typeface="Average"/>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343" name="Shape 343"/>
        <p:cNvGrpSpPr/>
        <p:nvPr/>
      </p:nvGrpSpPr>
      <p:grpSpPr>
        <a:xfrm>
          <a:off x="0" y="0"/>
          <a:ext cx="0" cy="0"/>
          <a:chOff x="0" y="0"/>
          <a:chExt cx="0" cy="0"/>
        </a:xfrm>
      </p:grpSpPr>
      <p:graphicFrame>
        <p:nvGraphicFramePr>
          <p:cNvPr id="344" name="Google Shape;344;p46"/>
          <p:cNvGraphicFramePr/>
          <p:nvPr/>
        </p:nvGraphicFramePr>
        <p:xfrm>
          <a:off x="184150" y="685800"/>
          <a:ext cx="3000000" cy="3000000"/>
        </p:xfrm>
        <a:graphic>
          <a:graphicData uri="http://schemas.openxmlformats.org/drawingml/2006/table">
            <a:tbl>
              <a:tblPr>
                <a:noFill/>
                <a:tableStyleId>{89876AB5-898F-4E00-B427-8754C7263EBC}</a:tableStyleId>
              </a:tblPr>
              <a:tblGrid>
                <a:gridCol w="1303775"/>
                <a:gridCol w="1955675"/>
                <a:gridCol w="1938075"/>
                <a:gridCol w="1924125"/>
                <a:gridCol w="1638175"/>
              </a:tblGrid>
              <a:tr h="342650">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ctr">
                        <a:spcBef>
                          <a:spcPts val="0"/>
                        </a:spcBef>
                        <a:spcAft>
                          <a:spcPts val="0"/>
                        </a:spcAft>
                        <a:buNone/>
                      </a:pPr>
                      <a:r>
                        <a:rPr b="1" lang="en" sz="1000"/>
                        <a:t>Melebihi harapan</a:t>
                      </a:r>
                      <a:endParaRPr b="1" sz="1000"/>
                    </a:p>
                  </a:txBody>
                  <a:tcPr marT="63500" marB="63500" marR="63500" marL="63500">
                    <a:solidFill>
                      <a:srgbClr val="F6B26B"/>
                    </a:solidFill>
                  </a:tcPr>
                </a:tc>
                <a:tc>
                  <a:txBody>
                    <a:bodyPr/>
                    <a:lstStyle/>
                    <a:p>
                      <a:pPr indent="0" lvl="0" marL="0" rtl="0" algn="ctr">
                        <a:spcBef>
                          <a:spcPts val="0"/>
                        </a:spcBef>
                        <a:spcAft>
                          <a:spcPts val="0"/>
                        </a:spcAft>
                        <a:buNone/>
                      </a:pPr>
                      <a:r>
                        <a:rPr b="1" lang="en" sz="1000"/>
                        <a:t>Berkembang sesuai harapan</a:t>
                      </a:r>
                      <a:endParaRPr b="1" sz="1000"/>
                    </a:p>
                  </a:txBody>
                  <a:tcPr marT="63500" marB="63500" marR="63500" marL="63500">
                    <a:solidFill>
                      <a:srgbClr val="FCE5CD"/>
                    </a:solidFill>
                  </a:tcPr>
                </a:tc>
                <a:tc>
                  <a:txBody>
                    <a:bodyPr/>
                    <a:lstStyle/>
                    <a:p>
                      <a:pPr indent="0" lvl="0" marL="0" rtl="0" algn="ctr">
                        <a:spcBef>
                          <a:spcPts val="0"/>
                        </a:spcBef>
                        <a:spcAft>
                          <a:spcPts val="0"/>
                        </a:spcAft>
                        <a:buNone/>
                      </a:pPr>
                      <a:r>
                        <a:rPr b="1" lang="en" sz="1000"/>
                        <a:t>Mulai berkembang</a:t>
                      </a:r>
                      <a:endParaRPr b="1" sz="1000"/>
                    </a:p>
                  </a:txBody>
                  <a:tcPr marT="63500" marB="63500" marR="63500" marL="63500">
                    <a:solidFill>
                      <a:srgbClr val="FFE599"/>
                    </a:solidFill>
                  </a:tcPr>
                </a:tc>
                <a:tc>
                  <a:txBody>
                    <a:bodyPr/>
                    <a:lstStyle/>
                    <a:p>
                      <a:pPr indent="0" lvl="0" marL="0" rtl="0" algn="ctr">
                        <a:spcBef>
                          <a:spcPts val="0"/>
                        </a:spcBef>
                        <a:spcAft>
                          <a:spcPts val="0"/>
                        </a:spcAft>
                        <a:buNone/>
                      </a:pPr>
                      <a:r>
                        <a:rPr b="1" lang="en" sz="1000"/>
                        <a:t>Belum berkembang</a:t>
                      </a:r>
                      <a:endParaRPr b="1" sz="1000"/>
                    </a:p>
                  </a:txBody>
                  <a:tcPr marT="63500" marB="63500" marR="63500" marL="63500">
                    <a:solidFill>
                      <a:srgbClr val="FFF2CC"/>
                    </a:solidFill>
                  </a:tcPr>
                </a:tc>
              </a:tr>
              <a:tr h="863600">
                <a:tc>
                  <a:txBody>
                    <a:bodyPr/>
                    <a:lstStyle/>
                    <a:p>
                      <a:pPr indent="0" lvl="0" marL="0" rtl="0" algn="l">
                        <a:spcBef>
                          <a:spcPts val="0"/>
                        </a:spcBef>
                        <a:spcAft>
                          <a:spcPts val="0"/>
                        </a:spcAft>
                        <a:buNone/>
                      </a:pPr>
                      <a:r>
                        <a:rPr b="1" lang="en" sz="1000"/>
                        <a:t>Perencanaan</a:t>
                      </a:r>
                      <a:endParaRPr b="1" sz="1000"/>
                    </a:p>
                  </a:txBody>
                  <a:tcPr marT="63500" marB="63500" marR="63500" marL="63500"/>
                </a:tc>
                <a:tc>
                  <a:txBody>
                    <a:bodyPr/>
                    <a:lstStyle/>
                    <a:p>
                      <a:pPr indent="0" lvl="0" marL="0" rtl="0" algn="l">
                        <a:spcBef>
                          <a:spcPts val="0"/>
                        </a:spcBef>
                        <a:spcAft>
                          <a:spcPts val="0"/>
                        </a:spcAft>
                        <a:buNone/>
                      </a:pPr>
                      <a:r>
                        <a:rPr lang="en" sz="1000"/>
                        <a:t>Perencanaan yang jelas dan matang: tujuan, tahapan-tahapan penting (milestones) serta lini masa yang realistis</a:t>
                      </a:r>
                      <a:endParaRPr sz="1000"/>
                    </a:p>
                  </a:txBody>
                  <a:tcPr marT="63500" marB="63500" marR="63500" marL="63500">
                    <a:solidFill>
                      <a:srgbClr val="F6B26B"/>
                    </a:solidFill>
                  </a:tcPr>
                </a:tc>
                <a:tc>
                  <a:txBody>
                    <a:bodyPr/>
                    <a:lstStyle/>
                    <a:p>
                      <a:pPr indent="0" lvl="0" marL="0" rtl="0" algn="l">
                        <a:spcBef>
                          <a:spcPts val="0"/>
                        </a:spcBef>
                        <a:spcAft>
                          <a:spcPts val="0"/>
                        </a:spcAft>
                        <a:buNone/>
                      </a:pPr>
                      <a:r>
                        <a:rPr lang="en" sz="1000"/>
                        <a:t>Perencanaan yang jelas: tujuan dan lini masa yang realistis</a:t>
                      </a:r>
                      <a:endParaRPr sz="1000"/>
                    </a:p>
                    <a:p>
                      <a:pPr indent="0" lvl="0" marL="0" rtl="0" algn="l">
                        <a:spcBef>
                          <a:spcPts val="0"/>
                        </a:spcBef>
                        <a:spcAft>
                          <a:spcPts val="0"/>
                        </a:spcAft>
                        <a:buNone/>
                      </a:pPr>
                      <a:r>
                        <a:t/>
                      </a:r>
                      <a:endParaRPr sz="1000"/>
                    </a:p>
                  </a:txBody>
                  <a:tcPr marT="63500" marB="63500" marR="63500" marL="63500">
                    <a:solidFill>
                      <a:srgbClr val="FCE5CD"/>
                    </a:solidFill>
                  </a:tcPr>
                </a:tc>
                <a:tc>
                  <a:txBody>
                    <a:bodyPr/>
                    <a:lstStyle/>
                    <a:p>
                      <a:pPr indent="0" lvl="0" marL="0" rtl="0" algn="l">
                        <a:spcBef>
                          <a:spcPts val="0"/>
                        </a:spcBef>
                        <a:spcAft>
                          <a:spcPts val="0"/>
                        </a:spcAft>
                        <a:buNone/>
                      </a:pPr>
                      <a:r>
                        <a:rPr lang="en" sz="1000"/>
                        <a:t>Perencanaan memiliki tujuan yang jelas</a:t>
                      </a:r>
                      <a:endParaRPr sz="1000"/>
                    </a:p>
                    <a:p>
                      <a:pPr indent="0" lvl="0" marL="0" rtl="0" algn="l">
                        <a:spcBef>
                          <a:spcPts val="0"/>
                        </a:spcBef>
                        <a:spcAft>
                          <a:spcPts val="0"/>
                        </a:spcAft>
                        <a:buNone/>
                      </a:pPr>
                      <a:r>
                        <a:t/>
                      </a:r>
                      <a:endParaRPr sz="1000"/>
                    </a:p>
                  </a:txBody>
                  <a:tcPr marT="63500" marB="63500" marR="63500" marL="63500">
                    <a:solidFill>
                      <a:srgbClr val="FFE599"/>
                    </a:solidFill>
                  </a:tcPr>
                </a:tc>
                <a:tc>
                  <a:txBody>
                    <a:bodyPr/>
                    <a:lstStyle/>
                    <a:p>
                      <a:pPr indent="0" lvl="0" marL="0" rtl="0" algn="l">
                        <a:spcBef>
                          <a:spcPts val="0"/>
                        </a:spcBef>
                        <a:spcAft>
                          <a:spcPts val="0"/>
                        </a:spcAft>
                        <a:buNone/>
                      </a:pPr>
                      <a:r>
                        <a:rPr lang="en" sz="1000"/>
                        <a:t>Masih berupa curah pendapat dan ide-ide aksi yang belum beraturan</a:t>
                      </a:r>
                      <a:endParaRPr sz="1000"/>
                    </a:p>
                  </a:txBody>
                  <a:tcPr marT="63500" marB="63500" marR="63500" marL="63500">
                    <a:solidFill>
                      <a:srgbClr val="FFF2CC"/>
                    </a:solidFill>
                  </a:tcPr>
                </a:tc>
              </a:tr>
              <a:tr h="1272100">
                <a:tc>
                  <a:txBody>
                    <a:bodyPr/>
                    <a:lstStyle/>
                    <a:p>
                      <a:pPr indent="0" lvl="0" marL="0" rtl="0" algn="l">
                        <a:spcBef>
                          <a:spcPts val="0"/>
                        </a:spcBef>
                        <a:spcAft>
                          <a:spcPts val="0"/>
                        </a:spcAft>
                        <a:buNone/>
                      </a:pPr>
                      <a:r>
                        <a:rPr b="1" lang="en" sz="1000"/>
                        <a:t>Pelaksanaan</a:t>
                      </a:r>
                      <a:endParaRPr b="1" sz="1000"/>
                    </a:p>
                  </a:txBody>
                  <a:tcPr marT="63500" marB="63500" marR="63500" marL="63500"/>
                </a:tc>
                <a:tc>
                  <a:txBody>
                    <a:bodyPr/>
                    <a:lstStyle/>
                    <a:p>
                      <a:pPr indent="0" lvl="0" marL="0" rtl="0" algn="l">
                        <a:spcBef>
                          <a:spcPts val="0"/>
                        </a:spcBef>
                        <a:spcAft>
                          <a:spcPts val="0"/>
                        </a:spcAft>
                        <a:buNone/>
                      </a:pPr>
                      <a:r>
                        <a:rPr lang="en" sz="1000"/>
                        <a:t>Peserta didik mengidentifikasi jalur yang berbeda untuk menjalankan rencana. Mereka dapat melaksanakan rencana dengan proses yang terkoordinasi, bervariasi dan bekerja secara adaptif</a:t>
                      </a:r>
                      <a:endParaRPr sz="1000"/>
                    </a:p>
                  </a:txBody>
                  <a:tcPr marT="63500" marB="63500" marR="63500" marL="63500">
                    <a:solidFill>
                      <a:srgbClr val="F6B26B"/>
                    </a:solidFill>
                  </a:tcPr>
                </a:tc>
                <a:tc>
                  <a:txBody>
                    <a:bodyPr/>
                    <a:lstStyle/>
                    <a:p>
                      <a:pPr indent="0" lvl="0" marL="0" rtl="0" algn="l">
                        <a:spcBef>
                          <a:spcPts val="0"/>
                        </a:spcBef>
                        <a:spcAft>
                          <a:spcPts val="0"/>
                        </a:spcAft>
                        <a:buNone/>
                      </a:pPr>
                      <a:r>
                        <a:rPr lang="en" sz="1000"/>
                        <a:t>Peserta didik mengidentifikasi satu jalur untuk menjalankan rencana. Mereka dapat melaksanakan rencana dengan proses yang terkoordinasi</a:t>
                      </a:r>
                      <a:endParaRPr sz="1000"/>
                    </a:p>
                    <a:p>
                      <a:pPr indent="0" lvl="0" marL="0" rtl="0" algn="l">
                        <a:spcBef>
                          <a:spcPts val="0"/>
                        </a:spcBef>
                        <a:spcAft>
                          <a:spcPts val="0"/>
                        </a:spcAft>
                        <a:buNone/>
                      </a:pPr>
                      <a:r>
                        <a:t/>
                      </a:r>
                      <a:endParaRPr sz="1000"/>
                    </a:p>
                  </a:txBody>
                  <a:tcPr marT="63500" marB="63500" marR="63500" marL="63500">
                    <a:solidFill>
                      <a:srgbClr val="FCE5CD"/>
                    </a:solidFill>
                  </a:tcPr>
                </a:tc>
                <a:tc>
                  <a:txBody>
                    <a:bodyPr/>
                    <a:lstStyle/>
                    <a:p>
                      <a:pPr indent="0" lvl="0" marL="0" rtl="0" algn="l">
                        <a:spcBef>
                          <a:spcPts val="0"/>
                        </a:spcBef>
                        <a:spcAft>
                          <a:spcPts val="0"/>
                        </a:spcAft>
                        <a:buNone/>
                      </a:pPr>
                      <a:r>
                        <a:rPr lang="en" sz="1000"/>
                        <a:t>Peserta didik mengidentifikasi satu</a:t>
                      </a:r>
                      <a:endParaRPr sz="1000"/>
                    </a:p>
                    <a:p>
                      <a:pPr indent="0" lvl="0" marL="0" rtl="0" algn="l">
                        <a:spcBef>
                          <a:spcPts val="0"/>
                        </a:spcBef>
                        <a:spcAft>
                          <a:spcPts val="0"/>
                        </a:spcAft>
                        <a:buNone/>
                      </a:pPr>
                      <a:r>
                        <a:rPr lang="en" sz="1000"/>
                        <a:t>jalur untuk menjalankan</a:t>
                      </a:r>
                      <a:endParaRPr sz="1000"/>
                    </a:p>
                    <a:p>
                      <a:pPr indent="0" lvl="0" marL="0" rtl="0" algn="l">
                        <a:spcBef>
                          <a:spcPts val="0"/>
                        </a:spcBef>
                        <a:spcAft>
                          <a:spcPts val="0"/>
                        </a:spcAft>
                        <a:buNone/>
                      </a:pPr>
                      <a:r>
                        <a:rPr lang="en" sz="1000"/>
                        <a:t>rencana. Mereka dapat melaksanakan proses runtut dan meminta bantuan pada pihak-pihak yang sesuai</a:t>
                      </a:r>
                      <a:endParaRPr sz="1000"/>
                    </a:p>
                    <a:p>
                      <a:pPr indent="0" lvl="0" marL="0" rtl="0" algn="l">
                        <a:spcBef>
                          <a:spcPts val="0"/>
                        </a:spcBef>
                        <a:spcAft>
                          <a:spcPts val="0"/>
                        </a:spcAft>
                        <a:buNone/>
                      </a:pPr>
                      <a:r>
                        <a:t/>
                      </a:r>
                      <a:endParaRPr sz="1000"/>
                    </a:p>
                  </a:txBody>
                  <a:tcPr marT="63500" marB="63500" marR="63500" marL="63500">
                    <a:solidFill>
                      <a:srgbClr val="FFE599"/>
                    </a:solidFill>
                  </a:tcPr>
                </a:tc>
                <a:tc>
                  <a:txBody>
                    <a:bodyPr/>
                    <a:lstStyle/>
                    <a:p>
                      <a:pPr indent="0" lvl="0" marL="0" rtl="0" algn="l">
                        <a:spcBef>
                          <a:spcPts val="0"/>
                        </a:spcBef>
                        <a:spcAft>
                          <a:spcPts val="0"/>
                        </a:spcAft>
                        <a:buNone/>
                      </a:pPr>
                      <a:r>
                        <a:rPr lang="en" sz="1000"/>
                        <a:t>Siswa melaksanakan</a:t>
                      </a:r>
                      <a:endParaRPr sz="1000"/>
                    </a:p>
                    <a:p>
                      <a:pPr indent="0" lvl="0" marL="0" rtl="0" algn="l">
                        <a:spcBef>
                          <a:spcPts val="0"/>
                        </a:spcBef>
                        <a:spcAft>
                          <a:spcPts val="0"/>
                        </a:spcAft>
                        <a:buNone/>
                      </a:pPr>
                      <a:r>
                        <a:rPr lang="en" sz="1000"/>
                        <a:t>aktivitas-aktivitas secara sporadis</a:t>
                      </a:r>
                      <a:endParaRPr sz="1000"/>
                    </a:p>
                    <a:p>
                      <a:pPr indent="0" lvl="0" marL="0" rtl="0" algn="l">
                        <a:spcBef>
                          <a:spcPts val="0"/>
                        </a:spcBef>
                        <a:spcAft>
                          <a:spcPts val="0"/>
                        </a:spcAft>
                        <a:buNone/>
                      </a:pPr>
                      <a:r>
                        <a:t/>
                      </a:r>
                      <a:endParaRPr sz="1000"/>
                    </a:p>
                  </a:txBody>
                  <a:tcPr marT="63500" marB="63500" marR="63500" marL="63500">
                    <a:solidFill>
                      <a:srgbClr val="FFF2CC"/>
                    </a:solidFill>
                  </a:tcPr>
                </a:tc>
              </a:tr>
              <a:tr h="1068175">
                <a:tc>
                  <a:txBody>
                    <a:bodyPr/>
                    <a:lstStyle/>
                    <a:p>
                      <a:pPr indent="0" lvl="0" marL="0" rtl="0" algn="l">
                        <a:spcBef>
                          <a:spcPts val="0"/>
                        </a:spcBef>
                        <a:spcAft>
                          <a:spcPts val="0"/>
                        </a:spcAft>
                        <a:buNone/>
                      </a:pPr>
                      <a:r>
                        <a:rPr b="1" lang="en" sz="1000"/>
                        <a:t>Ketepatan sasaran</a:t>
                      </a:r>
                      <a:endParaRPr b="1" sz="1000"/>
                    </a:p>
                  </a:txBody>
                  <a:tcPr marT="63500" marB="63500" marR="63500" marL="63500"/>
                </a:tc>
                <a:tc>
                  <a:txBody>
                    <a:bodyPr/>
                    <a:lstStyle/>
                    <a:p>
                      <a:pPr indent="0" lvl="0" marL="0" rtl="0" algn="l">
                        <a:spcBef>
                          <a:spcPts val="0"/>
                        </a:spcBef>
                        <a:spcAft>
                          <a:spcPts val="0"/>
                        </a:spcAft>
                        <a:buNone/>
                      </a:pPr>
                      <a:r>
                        <a:rPr lang="en" sz="1000"/>
                        <a:t>Solusi/aksi yang ditawarkan</a:t>
                      </a:r>
                      <a:endParaRPr sz="1000"/>
                    </a:p>
                    <a:p>
                      <a:pPr indent="0" lvl="0" marL="0" rtl="0" algn="l">
                        <a:spcBef>
                          <a:spcPts val="0"/>
                        </a:spcBef>
                        <a:spcAft>
                          <a:spcPts val="0"/>
                        </a:spcAft>
                        <a:buNone/>
                      </a:pPr>
                      <a:r>
                        <a:rPr lang="en" sz="1000"/>
                        <a:t>menyasar inti permasalahan,</a:t>
                      </a:r>
                      <a:endParaRPr sz="1000"/>
                    </a:p>
                    <a:p>
                      <a:pPr indent="0" lvl="0" marL="0" rtl="0" algn="l">
                        <a:spcBef>
                          <a:spcPts val="0"/>
                        </a:spcBef>
                        <a:spcAft>
                          <a:spcPts val="0"/>
                        </a:spcAft>
                        <a:buNone/>
                      </a:pPr>
                      <a:r>
                        <a:rPr lang="en" sz="1000"/>
                        <a:t>realistis dan memberikan dampak</a:t>
                      </a:r>
                      <a:endParaRPr sz="1000"/>
                    </a:p>
                    <a:p>
                      <a:pPr indent="0" lvl="0" marL="0" rtl="0" algn="l">
                        <a:spcBef>
                          <a:spcPts val="0"/>
                        </a:spcBef>
                        <a:spcAft>
                          <a:spcPts val="0"/>
                        </a:spcAft>
                        <a:buNone/>
                      </a:pPr>
                      <a:r>
                        <a:rPr lang="en" sz="1000"/>
                        <a:t>yang berkesinambungan</a:t>
                      </a:r>
                      <a:endParaRPr sz="1000"/>
                    </a:p>
                  </a:txBody>
                  <a:tcPr marT="63500" marB="63500" marR="63500" marL="63500">
                    <a:solidFill>
                      <a:srgbClr val="F6B26B"/>
                    </a:solidFill>
                  </a:tcPr>
                </a:tc>
                <a:tc>
                  <a:txBody>
                    <a:bodyPr/>
                    <a:lstStyle/>
                    <a:p>
                      <a:pPr indent="0" lvl="0" marL="0" rtl="0" algn="l">
                        <a:spcBef>
                          <a:spcPts val="0"/>
                        </a:spcBef>
                        <a:spcAft>
                          <a:spcPts val="0"/>
                        </a:spcAft>
                        <a:buNone/>
                      </a:pPr>
                      <a:r>
                        <a:rPr lang="en" sz="1000"/>
                        <a:t>Solusi/ aksi yang ditawarkan menyasar faktor-faktor yang</a:t>
                      </a:r>
                      <a:endParaRPr sz="1000"/>
                    </a:p>
                    <a:p>
                      <a:pPr indent="0" lvl="0" marL="0" rtl="0" algn="l">
                        <a:spcBef>
                          <a:spcPts val="0"/>
                        </a:spcBef>
                        <a:spcAft>
                          <a:spcPts val="0"/>
                        </a:spcAft>
                        <a:buNone/>
                      </a:pPr>
                      <a:r>
                        <a:rPr lang="en" sz="1000"/>
                        <a:t>terkait dengan permasalahan dan memberikan dampak positif sementara</a:t>
                      </a:r>
                      <a:endParaRPr sz="1000"/>
                    </a:p>
                  </a:txBody>
                  <a:tcPr marT="63500" marB="63500" marR="63500" marL="63500">
                    <a:solidFill>
                      <a:srgbClr val="FCE5CD"/>
                    </a:solidFill>
                  </a:tcPr>
                </a:tc>
                <a:tc>
                  <a:txBody>
                    <a:bodyPr/>
                    <a:lstStyle/>
                    <a:p>
                      <a:pPr indent="0" lvl="0" marL="0" rtl="0" algn="l">
                        <a:spcBef>
                          <a:spcPts val="0"/>
                        </a:spcBef>
                        <a:spcAft>
                          <a:spcPts val="0"/>
                        </a:spcAft>
                        <a:buNone/>
                      </a:pPr>
                      <a:r>
                        <a:rPr lang="en" sz="1000"/>
                        <a:t>Solusi/aksi yang ditawarkan berupa ide yang masih di permukaan permasalahan dan/atau kurang realistis</a:t>
                      </a:r>
                      <a:endParaRPr sz="1000"/>
                    </a:p>
                  </a:txBody>
                  <a:tcPr marT="63500" marB="63500" marR="63500" marL="63500">
                    <a:solidFill>
                      <a:srgbClr val="FFE599"/>
                    </a:solidFill>
                  </a:tcPr>
                </a:tc>
                <a:tc>
                  <a:txBody>
                    <a:bodyPr/>
                    <a:lstStyle/>
                    <a:p>
                      <a:pPr indent="0" lvl="0" marL="0" rtl="0" algn="l">
                        <a:spcBef>
                          <a:spcPts val="0"/>
                        </a:spcBef>
                        <a:spcAft>
                          <a:spcPts val="0"/>
                        </a:spcAft>
                        <a:buNone/>
                      </a:pPr>
                      <a:r>
                        <a:rPr lang="en" sz="1000"/>
                        <a:t>Masih dalam tahapan</a:t>
                      </a:r>
                      <a:endParaRPr sz="1000"/>
                    </a:p>
                    <a:p>
                      <a:pPr indent="0" lvl="0" marL="0" rtl="0" algn="l">
                        <a:spcBef>
                          <a:spcPts val="0"/>
                        </a:spcBef>
                        <a:spcAft>
                          <a:spcPts val="0"/>
                        </a:spcAft>
                        <a:buNone/>
                      </a:pPr>
                      <a:r>
                        <a:rPr lang="en" sz="1000"/>
                        <a:t>identifikasi faktor yang menyebabkan permasalahan dan akibat yang ditimbulkan</a:t>
                      </a:r>
                      <a:endParaRPr sz="1000"/>
                    </a:p>
                    <a:p>
                      <a:pPr indent="0" lvl="0" marL="0" rtl="0" algn="l">
                        <a:spcBef>
                          <a:spcPts val="0"/>
                        </a:spcBef>
                        <a:spcAft>
                          <a:spcPts val="0"/>
                        </a:spcAft>
                        <a:buNone/>
                      </a:pPr>
                      <a:r>
                        <a:t/>
                      </a:r>
                      <a:endParaRPr sz="1000"/>
                    </a:p>
                  </a:txBody>
                  <a:tcPr marT="63500" marB="63500" marR="63500" marL="63500">
                    <a:solidFill>
                      <a:srgbClr val="FFF2CC"/>
                    </a:solidFill>
                  </a:tcPr>
                </a:tc>
              </a:tr>
            </a:tbl>
          </a:graphicData>
        </a:graphic>
      </p:graphicFrame>
      <p:sp>
        <p:nvSpPr>
          <p:cNvPr id="345" name="Google Shape;345;p46"/>
          <p:cNvSpPr txBox="1"/>
          <p:nvPr/>
        </p:nvSpPr>
        <p:spPr>
          <a:xfrm>
            <a:off x="177800" y="101600"/>
            <a:ext cx="41274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a:latin typeface="Cambria"/>
                <a:ea typeface="Cambria"/>
                <a:cs typeface="Cambria"/>
                <a:sym typeface="Cambria"/>
              </a:rPr>
              <a:t>Rubrik asesmen sumatif projek</a:t>
            </a:r>
            <a:endParaRPr b="1">
              <a:latin typeface="Cambria"/>
              <a:ea typeface="Cambria"/>
              <a:cs typeface="Cambria"/>
              <a:sym typeface="Cambria"/>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349" name="Shape 349"/>
        <p:cNvGrpSpPr/>
        <p:nvPr/>
      </p:nvGrpSpPr>
      <p:grpSpPr>
        <a:xfrm>
          <a:off x="0" y="0"/>
          <a:ext cx="0" cy="0"/>
          <a:chOff x="0" y="0"/>
          <a:chExt cx="0" cy="0"/>
        </a:xfrm>
      </p:grpSpPr>
      <p:sp>
        <p:nvSpPr>
          <p:cNvPr id="350" name="Google Shape;350;p47"/>
          <p:cNvSpPr txBox="1"/>
          <p:nvPr/>
        </p:nvSpPr>
        <p:spPr>
          <a:xfrm>
            <a:off x="186025" y="3292525"/>
            <a:ext cx="1474200" cy="1082100"/>
          </a:xfrm>
          <a:prstGeom prst="rect">
            <a:avLst/>
          </a:prstGeom>
          <a:noFill/>
          <a:ln>
            <a:noFill/>
          </a:ln>
        </p:spPr>
        <p:txBody>
          <a:bodyPr anchorCtr="0" anchor="t" bIns="91425" lIns="91425" spcFirstLastPara="1" rIns="91425" wrap="square" tIns="91425">
            <a:spAutoFit/>
          </a:bodyPr>
          <a:lstStyle/>
          <a:p>
            <a:pPr indent="0" lvl="0" marL="0" rtl="0" algn="r">
              <a:lnSpc>
                <a:spcPct val="115000"/>
              </a:lnSpc>
              <a:spcBef>
                <a:spcPts val="0"/>
              </a:spcBef>
              <a:spcAft>
                <a:spcPts val="0"/>
              </a:spcAft>
              <a:buNone/>
            </a:pPr>
            <a:r>
              <a:rPr lang="en" sz="1100"/>
              <a:t>Waktu: 3 JP</a:t>
            </a:r>
            <a:endParaRPr sz="1100"/>
          </a:p>
          <a:p>
            <a:pPr indent="0" lvl="0" marL="0" rtl="0" algn="r">
              <a:lnSpc>
                <a:spcPct val="115000"/>
              </a:lnSpc>
              <a:spcBef>
                <a:spcPts val="0"/>
              </a:spcBef>
              <a:spcAft>
                <a:spcPts val="0"/>
              </a:spcAft>
              <a:buNone/>
            </a:pPr>
            <a:r>
              <a:rPr lang="en" sz="1100"/>
              <a:t>Bahan: alat tulis</a:t>
            </a:r>
            <a:endParaRPr sz="1100"/>
          </a:p>
          <a:p>
            <a:pPr indent="0" lvl="0" marL="0" rtl="0" algn="r">
              <a:spcBef>
                <a:spcPts val="0"/>
              </a:spcBef>
              <a:spcAft>
                <a:spcPts val="0"/>
              </a:spcAft>
              <a:buNone/>
            </a:pPr>
            <a:r>
              <a:rPr lang="en" sz="1100"/>
              <a:t>Peran Guru: pendamping dan fasilitator</a:t>
            </a:r>
            <a:endParaRPr sz="1100">
              <a:latin typeface="Average"/>
              <a:ea typeface="Average"/>
              <a:cs typeface="Average"/>
              <a:sym typeface="Average"/>
            </a:endParaRPr>
          </a:p>
        </p:txBody>
      </p:sp>
      <p:sp>
        <p:nvSpPr>
          <p:cNvPr id="351" name="Google Shape;351;p47"/>
          <p:cNvSpPr txBox="1"/>
          <p:nvPr/>
        </p:nvSpPr>
        <p:spPr>
          <a:xfrm>
            <a:off x="0" y="0"/>
            <a:ext cx="1474200" cy="2669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20. Kampanye sebagai hasil akhir projek </a:t>
            </a:r>
            <a:endParaRPr b="1" sz="1200">
              <a:latin typeface="Cambria"/>
              <a:ea typeface="Cambria"/>
              <a:cs typeface="Cambria"/>
              <a:sym typeface="Cambria"/>
            </a:endParaRPr>
          </a:p>
          <a:p>
            <a:pPr indent="0" lvl="0" marL="0" rtl="0" algn="l">
              <a:spcBef>
                <a:spcPts val="0"/>
              </a:spcBef>
              <a:spcAft>
                <a:spcPts val="0"/>
              </a:spcAft>
              <a:buNone/>
            </a:pPr>
            <a:r>
              <a:rPr b="1" lang="en" sz="1200">
                <a:latin typeface="Cambria"/>
                <a:ea typeface="Cambria"/>
                <a:cs typeface="Cambria"/>
                <a:sym typeface="Cambria"/>
              </a:rPr>
              <a:t>(hasil refleksi dan evaluasi)</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0" lvl="0" marL="0" rtl="0" algn="l">
              <a:lnSpc>
                <a:spcPct val="115000"/>
              </a:lnSpc>
              <a:spcBef>
                <a:spcPts val="0"/>
              </a:spcBef>
              <a:spcAft>
                <a:spcPts val="0"/>
              </a:spcAft>
              <a:buNone/>
            </a:pPr>
            <a:r>
              <a:t/>
            </a:r>
            <a:endParaRPr b="1" sz="1200">
              <a:latin typeface="Cambria"/>
              <a:ea typeface="Cambria"/>
              <a:cs typeface="Cambria"/>
              <a:sym typeface="Cambria"/>
            </a:endParaRPr>
          </a:p>
          <a:p>
            <a:pPr indent="-114300" lvl="0" marL="228600" rtl="0" algn="l">
              <a:lnSpc>
                <a:spcPct val="115000"/>
              </a:lnSpc>
              <a:spcBef>
                <a:spcPts val="0"/>
              </a:spcBef>
              <a:spcAft>
                <a:spcPts val="0"/>
              </a:spcAft>
              <a:buNone/>
            </a:pPr>
            <a:r>
              <a:t/>
            </a:r>
            <a:endParaRPr b="1" sz="1200"/>
          </a:p>
        </p:txBody>
      </p:sp>
      <p:sp>
        <p:nvSpPr>
          <p:cNvPr id="352" name="Google Shape;352;p47"/>
          <p:cNvSpPr txBox="1"/>
          <p:nvPr/>
        </p:nvSpPr>
        <p:spPr>
          <a:xfrm>
            <a:off x="1645625" y="114475"/>
            <a:ext cx="7217400" cy="14775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Pelaksanaan:</a:t>
            </a:r>
            <a:endParaRPr b="1" sz="1200">
              <a:latin typeface="Cambria"/>
              <a:ea typeface="Cambria"/>
              <a:cs typeface="Cambria"/>
              <a:sym typeface="Cambria"/>
            </a:endParaRPr>
          </a:p>
          <a:p>
            <a:pPr indent="-304800" lvl="0" marL="457200" rtl="0" algn="l">
              <a:spcBef>
                <a:spcPts val="0"/>
              </a:spcBef>
              <a:spcAft>
                <a:spcPts val="0"/>
              </a:spcAft>
              <a:buSzPts val="1200"/>
              <a:buFont typeface="Cambria"/>
              <a:buChar char="-"/>
            </a:pPr>
            <a:r>
              <a:rPr lang="en" sz="1200">
                <a:latin typeface="Cambria"/>
                <a:ea typeface="Cambria"/>
                <a:cs typeface="Cambria"/>
                <a:sym typeface="Cambria"/>
              </a:rPr>
              <a:t>Guru mendistribusikan lembaran kertas refleksi akhir untuk diisi para peserta didik</a:t>
            </a:r>
            <a:endParaRPr sz="1200">
              <a:latin typeface="Cambria"/>
              <a:ea typeface="Cambria"/>
              <a:cs typeface="Cambria"/>
              <a:sym typeface="Cambria"/>
            </a:endParaRPr>
          </a:p>
          <a:p>
            <a:pPr indent="-304800" lvl="0" marL="457200" rtl="0" algn="l">
              <a:spcBef>
                <a:spcPts val="0"/>
              </a:spcBef>
              <a:spcAft>
                <a:spcPts val="0"/>
              </a:spcAft>
              <a:buSzPts val="1200"/>
              <a:buFont typeface="Cambria"/>
              <a:buChar char="-"/>
            </a:pPr>
            <a:r>
              <a:rPr lang="en" sz="1200">
                <a:latin typeface="Cambria"/>
                <a:ea typeface="Cambria"/>
                <a:cs typeface="Cambria"/>
                <a:sym typeface="Cambria"/>
              </a:rPr>
              <a:t>Lembaran refleksi untuk individual dan lembar evaluasi kerja setiap peserta didik dalam kelompok</a:t>
            </a:r>
            <a:endParaRPr sz="1200">
              <a:latin typeface="Cambria"/>
              <a:ea typeface="Cambria"/>
              <a:cs typeface="Cambria"/>
              <a:sym typeface="Cambria"/>
            </a:endParaRPr>
          </a:p>
          <a:p>
            <a:pPr indent="-304800" lvl="0" marL="457200" rtl="0" algn="l">
              <a:spcBef>
                <a:spcPts val="0"/>
              </a:spcBef>
              <a:spcAft>
                <a:spcPts val="0"/>
              </a:spcAft>
              <a:buSzPts val="1200"/>
              <a:buFont typeface="Cambria"/>
              <a:buChar char="-"/>
            </a:pPr>
            <a:r>
              <a:rPr lang="en" sz="1200">
                <a:latin typeface="Cambria"/>
                <a:ea typeface="Cambria"/>
                <a:cs typeface="Cambria"/>
                <a:sym typeface="Cambria"/>
              </a:rPr>
              <a:t>Diharapkan dari lembaran refleksi dan evaluasi akhir, guru dapat melihat perkembangan setiap peserta didik dan pemahaman terhadap topik</a:t>
            </a:r>
            <a:endParaRPr sz="1200">
              <a:latin typeface="Cambria"/>
              <a:ea typeface="Cambria"/>
              <a:cs typeface="Cambria"/>
              <a:sym typeface="Cambria"/>
            </a:endParaRPr>
          </a:p>
          <a:p>
            <a:pPr indent="-304800" lvl="0" marL="457200" rtl="0" algn="l">
              <a:spcBef>
                <a:spcPts val="0"/>
              </a:spcBef>
              <a:spcAft>
                <a:spcPts val="0"/>
              </a:spcAft>
              <a:buSzPts val="1200"/>
              <a:buFont typeface="Cambria"/>
              <a:buChar char="-"/>
            </a:pPr>
            <a:r>
              <a:rPr lang="en" sz="1200">
                <a:latin typeface="Cambria"/>
                <a:ea typeface="Cambria"/>
                <a:cs typeface="Cambria"/>
                <a:sym typeface="Cambria"/>
              </a:rPr>
              <a:t>Guru dapat memberi masukan dan pendapat mengenai aktivitas kampanye sebelumnya dan memperlihatkan cuplikan video atau dokumentasi kampanye yang ada.</a:t>
            </a:r>
            <a:endParaRPr sz="1200">
              <a:latin typeface="Cambria"/>
              <a:ea typeface="Cambria"/>
              <a:cs typeface="Cambria"/>
              <a:sym typeface="Cambria"/>
            </a:endParaRPr>
          </a:p>
        </p:txBody>
      </p:sp>
      <p:sp>
        <p:nvSpPr>
          <p:cNvPr id="353" name="Google Shape;353;p47"/>
          <p:cNvSpPr txBox="1"/>
          <p:nvPr/>
        </p:nvSpPr>
        <p:spPr>
          <a:xfrm>
            <a:off x="7055525" y="4120100"/>
            <a:ext cx="1807500" cy="861900"/>
          </a:xfrm>
          <a:prstGeom prst="rect">
            <a:avLst/>
          </a:prstGeom>
          <a:solidFill>
            <a:srgbClr val="FFF2CC"/>
          </a:solid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lang="en" sz="1100">
                <a:latin typeface="Average"/>
                <a:ea typeface="Average"/>
                <a:cs typeface="Average"/>
                <a:sym typeface="Average"/>
              </a:rPr>
              <a:t>Tips:</a:t>
            </a:r>
            <a:endParaRPr sz="1100">
              <a:latin typeface="Average"/>
              <a:ea typeface="Average"/>
              <a:cs typeface="Average"/>
              <a:sym typeface="Average"/>
            </a:endParaRPr>
          </a:p>
          <a:p>
            <a:pPr indent="0" lvl="0" marL="0" rtl="0" algn="l">
              <a:spcBef>
                <a:spcPts val="0"/>
              </a:spcBef>
              <a:spcAft>
                <a:spcPts val="0"/>
              </a:spcAft>
              <a:buNone/>
            </a:pPr>
            <a:r>
              <a:rPr lang="en" sz="1100">
                <a:latin typeface="Average"/>
                <a:ea typeface="Average"/>
                <a:cs typeface="Average"/>
                <a:sym typeface="Average"/>
              </a:rPr>
              <a:t>Terlampir contoh lembar refleksi akhir yang dapat dimodifikasi guru</a:t>
            </a:r>
            <a:endParaRPr sz="1100">
              <a:latin typeface="Average"/>
              <a:ea typeface="Average"/>
              <a:cs typeface="Average"/>
              <a:sym typeface="Average"/>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357" name="Shape 357"/>
        <p:cNvGrpSpPr/>
        <p:nvPr/>
      </p:nvGrpSpPr>
      <p:grpSpPr>
        <a:xfrm>
          <a:off x="0" y="0"/>
          <a:ext cx="0" cy="0"/>
          <a:chOff x="0" y="0"/>
          <a:chExt cx="0" cy="0"/>
        </a:xfrm>
      </p:grpSpPr>
      <p:graphicFrame>
        <p:nvGraphicFramePr>
          <p:cNvPr id="358" name="Google Shape;358;p48"/>
          <p:cNvGraphicFramePr/>
          <p:nvPr/>
        </p:nvGraphicFramePr>
        <p:xfrm>
          <a:off x="152400" y="438125"/>
          <a:ext cx="3000000" cy="3000000"/>
        </p:xfrm>
        <a:graphic>
          <a:graphicData uri="http://schemas.openxmlformats.org/drawingml/2006/table">
            <a:tbl>
              <a:tblPr>
                <a:noFill/>
                <a:tableStyleId>{89876AB5-898F-4E00-B427-8754C7263EBC}</a:tableStyleId>
              </a:tblPr>
              <a:tblGrid>
                <a:gridCol w="4612100"/>
                <a:gridCol w="857125"/>
                <a:gridCol w="870725"/>
                <a:gridCol w="843525"/>
                <a:gridCol w="911550"/>
                <a:gridCol w="734675"/>
              </a:tblGrid>
              <a:tr h="445000">
                <a:tc>
                  <a:txBody>
                    <a:bodyPr/>
                    <a:lstStyle/>
                    <a:p>
                      <a:pPr indent="0" lvl="0" marL="0" rtl="0" algn="l">
                        <a:spcBef>
                          <a:spcPts val="0"/>
                        </a:spcBef>
                        <a:spcAft>
                          <a:spcPts val="0"/>
                        </a:spcAft>
                        <a:buNone/>
                      </a:pPr>
                      <a:r>
                        <a:rPr lang="en" sz="1100"/>
                        <a:t>Nama:</a:t>
                      </a:r>
                      <a:endParaRPr sz="1100"/>
                    </a:p>
                    <a:p>
                      <a:pPr indent="0" lvl="0" marL="0" rtl="0" algn="l">
                        <a:spcBef>
                          <a:spcPts val="0"/>
                        </a:spcBef>
                        <a:spcAft>
                          <a:spcPts val="0"/>
                        </a:spcAft>
                        <a:buNone/>
                      </a:pPr>
                      <a:r>
                        <a:rPr lang="en" sz="1100"/>
                        <a:t>Kelas:</a:t>
                      </a:r>
                      <a:endParaRPr sz="1100"/>
                    </a:p>
                  </a:txBody>
                  <a:tcPr marT="63500" marB="63500" marR="63500" marL="63500"/>
                </a:tc>
                <a:tc>
                  <a:txBody>
                    <a:bodyPr/>
                    <a:lstStyle/>
                    <a:p>
                      <a:pPr indent="0" lvl="0" marL="0" rtl="0" algn="ctr">
                        <a:spcBef>
                          <a:spcPts val="0"/>
                        </a:spcBef>
                        <a:spcAft>
                          <a:spcPts val="0"/>
                        </a:spcAft>
                        <a:buNone/>
                      </a:pPr>
                      <a:r>
                        <a:rPr lang="en" sz="900"/>
                        <a:t>Sangat setuju</a:t>
                      </a:r>
                      <a:endParaRPr sz="900"/>
                    </a:p>
                  </a:txBody>
                  <a:tcPr marT="63500" marB="63500" marR="63500" marL="63500">
                    <a:solidFill>
                      <a:srgbClr val="C9DAF8"/>
                    </a:solidFill>
                  </a:tcPr>
                </a:tc>
                <a:tc>
                  <a:txBody>
                    <a:bodyPr/>
                    <a:lstStyle/>
                    <a:p>
                      <a:pPr indent="0" lvl="0" marL="0" rtl="0" algn="ctr">
                        <a:spcBef>
                          <a:spcPts val="0"/>
                        </a:spcBef>
                        <a:spcAft>
                          <a:spcPts val="0"/>
                        </a:spcAft>
                        <a:buNone/>
                      </a:pPr>
                      <a:r>
                        <a:rPr lang="en" sz="900"/>
                        <a:t>Setuju</a:t>
                      </a:r>
                      <a:endParaRPr sz="900"/>
                    </a:p>
                  </a:txBody>
                  <a:tcPr marT="63500" marB="63500" marR="63500" marL="63500">
                    <a:solidFill>
                      <a:srgbClr val="C9DAF8"/>
                    </a:solidFill>
                  </a:tcPr>
                </a:tc>
                <a:tc>
                  <a:txBody>
                    <a:bodyPr/>
                    <a:lstStyle/>
                    <a:p>
                      <a:pPr indent="0" lvl="0" marL="0" rtl="0" algn="ctr">
                        <a:spcBef>
                          <a:spcPts val="0"/>
                        </a:spcBef>
                        <a:spcAft>
                          <a:spcPts val="0"/>
                        </a:spcAft>
                        <a:buNone/>
                      </a:pPr>
                      <a:r>
                        <a:rPr lang="en" sz="900"/>
                        <a:t>Tidak setuju</a:t>
                      </a:r>
                      <a:endParaRPr sz="900"/>
                    </a:p>
                  </a:txBody>
                  <a:tcPr marT="63500" marB="63500" marR="63500" marL="63500">
                    <a:solidFill>
                      <a:srgbClr val="C9DAF8"/>
                    </a:solidFill>
                  </a:tcPr>
                </a:tc>
                <a:tc>
                  <a:txBody>
                    <a:bodyPr/>
                    <a:lstStyle/>
                    <a:p>
                      <a:pPr indent="0" lvl="0" marL="0" rtl="0" algn="ctr">
                        <a:spcBef>
                          <a:spcPts val="0"/>
                        </a:spcBef>
                        <a:spcAft>
                          <a:spcPts val="0"/>
                        </a:spcAft>
                        <a:buNone/>
                      </a:pPr>
                      <a:r>
                        <a:rPr lang="en" sz="900"/>
                        <a:t>Sangat tidak setuju</a:t>
                      </a:r>
                      <a:endParaRPr sz="900"/>
                    </a:p>
                  </a:txBody>
                  <a:tcPr marT="63500" marB="63500" marR="63500" marL="63500">
                    <a:solidFill>
                      <a:srgbClr val="C9DAF8"/>
                    </a:solidFill>
                  </a:tcPr>
                </a:tc>
                <a:tc>
                  <a:txBody>
                    <a:bodyPr/>
                    <a:lstStyle/>
                    <a:p>
                      <a:pPr indent="0" lvl="0" marL="0" rtl="0" algn="ctr">
                        <a:spcBef>
                          <a:spcPts val="0"/>
                        </a:spcBef>
                        <a:spcAft>
                          <a:spcPts val="0"/>
                        </a:spcAft>
                        <a:buNone/>
                      </a:pPr>
                      <a:r>
                        <a:rPr lang="en" sz="900"/>
                        <a:t>Tidak tahu</a:t>
                      </a:r>
                      <a:endParaRPr sz="900"/>
                    </a:p>
                  </a:txBody>
                  <a:tcPr marT="63500" marB="63500" marR="63500" marL="63500">
                    <a:solidFill>
                      <a:srgbClr val="C9DAF8"/>
                    </a:solidFill>
                  </a:tcPr>
                </a:tc>
              </a:tr>
              <a:tr h="445000">
                <a:tc>
                  <a:txBody>
                    <a:bodyPr/>
                    <a:lstStyle/>
                    <a:p>
                      <a:pPr indent="0" lvl="0" marL="0" rtl="0" algn="l">
                        <a:spcBef>
                          <a:spcPts val="0"/>
                        </a:spcBef>
                        <a:spcAft>
                          <a:spcPts val="0"/>
                        </a:spcAft>
                        <a:buNone/>
                      </a:pPr>
                      <a:r>
                        <a:rPr lang="en" sz="1100"/>
                        <a:t>Melalui projek ini, aku semakin memahami jejak karbon sangat berpengaruh terhadap perubahan iklim</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r>
              <a:tr h="445000">
                <a:tc>
                  <a:txBody>
                    <a:bodyPr/>
                    <a:lstStyle/>
                    <a:p>
                      <a:pPr indent="0" lvl="0" marL="0" rtl="0" algn="l">
                        <a:spcBef>
                          <a:spcPts val="0"/>
                        </a:spcBef>
                        <a:spcAft>
                          <a:spcPts val="0"/>
                        </a:spcAft>
                        <a:buNone/>
                      </a:pPr>
                      <a:r>
                        <a:rPr lang="en" sz="1100"/>
                        <a:t>Melalui projek ini, aku mengerti harus menerapkan gaya hidup berkelanjutan untuk menjaga ekosistem Bumi</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r>
              <a:tr h="445000">
                <a:tc>
                  <a:txBody>
                    <a:bodyPr/>
                    <a:lstStyle/>
                    <a:p>
                      <a:pPr indent="0" lvl="0" marL="0" rtl="0" algn="l">
                        <a:spcBef>
                          <a:spcPts val="0"/>
                        </a:spcBef>
                        <a:spcAft>
                          <a:spcPts val="0"/>
                        </a:spcAft>
                        <a:buNone/>
                      </a:pPr>
                      <a:r>
                        <a:rPr lang="en" sz="1100"/>
                        <a:t>Selama projek ini, aku melakukan tanggung jawabku mengurangi jejak karbon</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r>
              <a:tr h="445000">
                <a:tc>
                  <a:txBody>
                    <a:bodyPr/>
                    <a:lstStyle/>
                    <a:p>
                      <a:pPr indent="0" lvl="0" marL="0" rtl="0" algn="l">
                        <a:spcBef>
                          <a:spcPts val="0"/>
                        </a:spcBef>
                        <a:spcAft>
                          <a:spcPts val="0"/>
                        </a:spcAft>
                        <a:buNone/>
                      </a:pPr>
                      <a:r>
                        <a:rPr lang="en" sz="1100"/>
                        <a:t>Aku lebih paham sumber penyumbang jejak karbon dan cara menguranginya</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r>
              <a:tr h="282625">
                <a:tc>
                  <a:txBody>
                    <a:bodyPr/>
                    <a:lstStyle/>
                    <a:p>
                      <a:pPr indent="0" lvl="0" marL="0" rtl="0" algn="l">
                        <a:spcBef>
                          <a:spcPts val="0"/>
                        </a:spcBef>
                        <a:spcAft>
                          <a:spcPts val="0"/>
                        </a:spcAft>
                        <a:buNone/>
                      </a:pPr>
                      <a:r>
                        <a:rPr lang="en" sz="1100"/>
                        <a:t>Aku lebih paham bagaimana jejak karbon di sekolah dapat dikurangi</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r>
              <a:tr h="445000">
                <a:tc>
                  <a:txBody>
                    <a:bodyPr/>
                    <a:lstStyle/>
                    <a:p>
                      <a:pPr indent="0" lvl="0" marL="0" rtl="0" algn="l">
                        <a:spcBef>
                          <a:spcPts val="0"/>
                        </a:spcBef>
                        <a:spcAft>
                          <a:spcPts val="0"/>
                        </a:spcAft>
                        <a:buNone/>
                      </a:pPr>
                      <a:r>
                        <a:rPr lang="en" sz="1100"/>
                        <a:t>Setelah projek ini, aku tahu apa yang aku akan lakukan untuk membantu mengurangi jejak karbon</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c>
                  <a:txBody>
                    <a:bodyPr/>
                    <a:lstStyle/>
                    <a:p>
                      <a:pPr indent="0" lvl="0" marL="0" rtl="0" algn="l">
                        <a:spcBef>
                          <a:spcPts val="0"/>
                        </a:spcBef>
                        <a:spcAft>
                          <a:spcPts val="0"/>
                        </a:spcAft>
                        <a:buNone/>
                      </a:pPr>
                      <a:r>
                        <a:t/>
                      </a:r>
                      <a:endParaRPr sz="1100"/>
                    </a:p>
                  </a:txBody>
                  <a:tcPr marT="63500" marB="63500" marR="63500" marL="63500"/>
                </a:tc>
              </a:tr>
              <a:tr h="445000">
                <a:tc>
                  <a:txBody>
                    <a:bodyPr/>
                    <a:lstStyle/>
                    <a:p>
                      <a:pPr indent="0" lvl="0" marL="0" rtl="0" algn="l">
                        <a:spcBef>
                          <a:spcPts val="0"/>
                        </a:spcBef>
                        <a:spcAft>
                          <a:spcPts val="0"/>
                        </a:spcAft>
                        <a:buNone/>
                      </a:pPr>
                      <a:r>
                        <a:rPr lang="en" sz="1100"/>
                        <a:t>Hal yang sebelumnya ingin aku pelajari mengenai jejak karbon dan gaya hidup berkelanjutan</a:t>
                      </a:r>
                      <a:endParaRPr sz="1100"/>
                    </a:p>
                  </a:txBody>
                  <a:tcPr marT="63500" marB="63500" marR="63500" marL="63500">
                    <a:solidFill>
                      <a:srgbClr val="D0E0E3"/>
                    </a:solidFill>
                  </a:tcPr>
                </a:tc>
                <a:tc gridSpan="5">
                  <a:txBody>
                    <a:bodyPr/>
                    <a:lstStyle/>
                    <a:p>
                      <a:pPr indent="0" lvl="0" marL="0" rtl="0" algn="l">
                        <a:spcBef>
                          <a:spcPts val="0"/>
                        </a:spcBef>
                        <a:spcAft>
                          <a:spcPts val="0"/>
                        </a:spcAft>
                        <a:buNone/>
                      </a:pPr>
                      <a:r>
                        <a:rPr lang="en" sz="1100"/>
                        <a:t>Hal yang ingin aku pelajari lebih lanjut mengenai jejak karbon</a:t>
                      </a:r>
                      <a:endParaRPr sz="1100"/>
                    </a:p>
                  </a:txBody>
                  <a:tcPr marT="63500" marB="63500" marR="63500" marL="63500">
                    <a:solidFill>
                      <a:srgbClr val="D0E0E3"/>
                    </a:solidFill>
                  </a:tcPr>
                </a:tc>
                <a:tc hMerge="1"/>
                <a:tc hMerge="1"/>
                <a:tc hMerge="1"/>
                <a:tc hMerge="1"/>
              </a:tr>
              <a:tr h="1028650">
                <a:tc>
                  <a:txBody>
                    <a:bodyPr/>
                    <a:lstStyle/>
                    <a:p>
                      <a:pPr indent="0" lvl="0" marL="0" rtl="0" algn="l">
                        <a:spcBef>
                          <a:spcPts val="0"/>
                        </a:spcBef>
                        <a:spcAft>
                          <a:spcPts val="0"/>
                        </a:spcAft>
                        <a:buNone/>
                      </a:pPr>
                      <a:r>
                        <a:t/>
                      </a:r>
                      <a:endParaRPr sz="1200"/>
                    </a:p>
                  </a:txBody>
                  <a:tcPr marT="63500" marB="63500" marR="63500" marL="63500">
                    <a:solidFill>
                      <a:srgbClr val="FFF2CC"/>
                    </a:solidFill>
                  </a:tcPr>
                </a:tc>
                <a:tc gridSpan="5">
                  <a:txBody>
                    <a:bodyPr/>
                    <a:lstStyle/>
                    <a:p>
                      <a:pPr indent="0" lvl="0" marL="0" rtl="0" algn="l">
                        <a:spcBef>
                          <a:spcPts val="0"/>
                        </a:spcBef>
                        <a:spcAft>
                          <a:spcPts val="0"/>
                        </a:spcAft>
                        <a:buNone/>
                      </a:pPr>
                      <a:r>
                        <a:t/>
                      </a:r>
                      <a:endParaRPr sz="1200"/>
                    </a:p>
                  </a:txBody>
                  <a:tcPr marT="63500" marB="63500" marR="63500" marL="63500">
                    <a:solidFill>
                      <a:srgbClr val="FFF2CC"/>
                    </a:solidFill>
                  </a:tcPr>
                </a:tc>
                <a:tc hMerge="1"/>
                <a:tc hMerge="1"/>
                <a:tc hMerge="1"/>
                <a:tc hMerge="1"/>
              </a:tr>
            </a:tbl>
          </a:graphicData>
        </a:graphic>
      </p:graphicFrame>
      <p:sp>
        <p:nvSpPr>
          <p:cNvPr id="359" name="Google Shape;359;p48"/>
          <p:cNvSpPr txBox="1"/>
          <p:nvPr/>
        </p:nvSpPr>
        <p:spPr>
          <a:xfrm>
            <a:off x="139700" y="88900"/>
            <a:ext cx="47625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a:latin typeface="Cambria"/>
                <a:ea typeface="Cambria"/>
                <a:cs typeface="Cambria"/>
                <a:sym typeface="Cambria"/>
              </a:rPr>
              <a:t>Contoh lembar refleksi akhir peserta didik</a:t>
            </a:r>
            <a:endParaRPr b="1">
              <a:latin typeface="Cambria"/>
              <a:ea typeface="Cambria"/>
              <a:cs typeface="Cambria"/>
              <a:sym typeface="Cambria"/>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AD3"/>
        </a:solidFill>
      </p:bgPr>
    </p:bg>
    <p:spTree>
      <p:nvGrpSpPr>
        <p:cNvPr id="363" name="Shape 363"/>
        <p:cNvGrpSpPr/>
        <p:nvPr/>
      </p:nvGrpSpPr>
      <p:grpSpPr>
        <a:xfrm>
          <a:off x="0" y="0"/>
          <a:ext cx="0" cy="0"/>
          <a:chOff x="0" y="0"/>
          <a:chExt cx="0" cy="0"/>
        </a:xfrm>
      </p:grpSpPr>
      <p:graphicFrame>
        <p:nvGraphicFramePr>
          <p:cNvPr id="364" name="Google Shape;364;p49"/>
          <p:cNvGraphicFramePr/>
          <p:nvPr/>
        </p:nvGraphicFramePr>
        <p:xfrm>
          <a:off x="152400" y="234950"/>
          <a:ext cx="3000000" cy="3000000"/>
        </p:xfrm>
        <a:graphic>
          <a:graphicData uri="http://schemas.openxmlformats.org/drawingml/2006/table">
            <a:tbl>
              <a:tblPr>
                <a:noFill/>
                <a:tableStyleId>{89876AB5-898F-4E00-B427-8754C7263EBC}</a:tableStyleId>
              </a:tblPr>
              <a:tblGrid>
                <a:gridCol w="3667850"/>
                <a:gridCol w="382850"/>
                <a:gridCol w="382850"/>
                <a:gridCol w="382850"/>
                <a:gridCol w="382850"/>
                <a:gridCol w="382850"/>
                <a:gridCol w="3287975"/>
              </a:tblGrid>
              <a:tr h="1247900">
                <a:tc gridSpan="7">
                  <a:txBody>
                    <a:bodyPr/>
                    <a:lstStyle/>
                    <a:p>
                      <a:pPr indent="0" lvl="0" marL="0" rtl="0" algn="l">
                        <a:spcBef>
                          <a:spcPts val="0"/>
                        </a:spcBef>
                        <a:spcAft>
                          <a:spcPts val="0"/>
                        </a:spcAft>
                        <a:buNone/>
                      </a:pPr>
                      <a:r>
                        <a:rPr lang="en" sz="1000"/>
                        <a:t>Nama:</a:t>
                      </a:r>
                      <a:endParaRPr sz="1000"/>
                    </a:p>
                    <a:p>
                      <a:pPr indent="0" lvl="0" marL="0" rtl="0" algn="l">
                        <a:spcBef>
                          <a:spcPts val="0"/>
                        </a:spcBef>
                        <a:spcAft>
                          <a:spcPts val="0"/>
                        </a:spcAft>
                        <a:buNone/>
                      </a:pPr>
                      <a:r>
                        <a:rPr lang="en" sz="1000"/>
                        <a:t>Kelompok:</a:t>
                      </a:r>
                      <a:endParaRPr sz="1000"/>
                    </a:p>
                    <a:p>
                      <a:pPr indent="0" lvl="0" marL="0" rtl="0" algn="l">
                        <a:spcBef>
                          <a:spcPts val="0"/>
                        </a:spcBef>
                        <a:spcAft>
                          <a:spcPts val="0"/>
                        </a:spcAft>
                        <a:buNone/>
                      </a:pPr>
                      <a:r>
                        <a:rPr lang="en" sz="1000"/>
                        <a:t>Nama anggota:</a:t>
                      </a:r>
                      <a:endParaRPr sz="1000"/>
                    </a:p>
                    <a:p>
                      <a:pPr indent="0" lvl="0" marL="0" rtl="0" algn="l">
                        <a:spcBef>
                          <a:spcPts val="0"/>
                        </a:spcBef>
                        <a:spcAft>
                          <a:spcPts val="0"/>
                        </a:spcAft>
                        <a:buNone/>
                      </a:pPr>
                      <a:r>
                        <a:rPr lang="en" sz="1000"/>
                        <a:t>1.</a:t>
                      </a:r>
                      <a:endParaRPr sz="1000"/>
                    </a:p>
                    <a:p>
                      <a:pPr indent="0" lvl="0" marL="0" rtl="0" algn="l">
                        <a:spcBef>
                          <a:spcPts val="0"/>
                        </a:spcBef>
                        <a:spcAft>
                          <a:spcPts val="0"/>
                        </a:spcAft>
                        <a:buNone/>
                      </a:pPr>
                      <a:r>
                        <a:rPr lang="en" sz="1000"/>
                        <a:t>2.</a:t>
                      </a:r>
                      <a:endParaRPr sz="1000"/>
                    </a:p>
                    <a:p>
                      <a:pPr indent="0" lvl="0" marL="0" rtl="0" algn="l">
                        <a:spcBef>
                          <a:spcPts val="0"/>
                        </a:spcBef>
                        <a:spcAft>
                          <a:spcPts val="0"/>
                        </a:spcAft>
                        <a:buNone/>
                      </a:pPr>
                      <a:r>
                        <a:rPr lang="en" sz="1000"/>
                        <a:t>3.</a:t>
                      </a:r>
                      <a:endParaRPr sz="1000"/>
                    </a:p>
                    <a:p>
                      <a:pPr indent="0" lvl="0" marL="0" rtl="0" algn="l">
                        <a:spcBef>
                          <a:spcPts val="0"/>
                        </a:spcBef>
                        <a:spcAft>
                          <a:spcPts val="0"/>
                        </a:spcAft>
                        <a:buNone/>
                      </a:pPr>
                      <a:r>
                        <a:rPr lang="en" sz="1000"/>
                        <a:t>4.</a:t>
                      </a:r>
                      <a:endParaRPr sz="1000"/>
                    </a:p>
                    <a:p>
                      <a:pPr indent="0" lvl="0" marL="0" rtl="0" algn="l">
                        <a:spcBef>
                          <a:spcPts val="0"/>
                        </a:spcBef>
                        <a:spcAft>
                          <a:spcPts val="0"/>
                        </a:spcAft>
                        <a:buNone/>
                      </a:pPr>
                      <a:r>
                        <a:rPr lang="en" sz="1000"/>
                        <a:t>5.</a:t>
                      </a:r>
                      <a:endParaRPr sz="1000"/>
                    </a:p>
                  </a:txBody>
                  <a:tcPr marT="63500" marB="63500" marR="63500" marL="63500">
                    <a:solidFill>
                      <a:srgbClr val="D0E0E3"/>
                    </a:solidFill>
                  </a:tcPr>
                </a:tc>
                <a:tc hMerge="1"/>
                <a:tc hMerge="1"/>
                <a:tc hMerge="1"/>
                <a:tc hMerge="1"/>
                <a:tc hMerge="1"/>
                <a:tc hMerge="1"/>
              </a:tr>
              <a:tr h="400275">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rPr lang="en" sz="1000"/>
                        <a:t>1</a:t>
                      </a:r>
                      <a:endParaRPr sz="1000"/>
                    </a:p>
                  </a:txBody>
                  <a:tcPr marT="63500" marB="63500" marR="63500" marL="63500"/>
                </a:tc>
                <a:tc>
                  <a:txBody>
                    <a:bodyPr/>
                    <a:lstStyle/>
                    <a:p>
                      <a:pPr indent="0" lvl="0" marL="0" rtl="0" algn="l">
                        <a:spcBef>
                          <a:spcPts val="0"/>
                        </a:spcBef>
                        <a:spcAft>
                          <a:spcPts val="0"/>
                        </a:spcAft>
                        <a:buNone/>
                      </a:pPr>
                      <a:r>
                        <a:rPr lang="en" sz="1000"/>
                        <a:t>2</a:t>
                      </a:r>
                      <a:endParaRPr sz="1000"/>
                    </a:p>
                  </a:txBody>
                  <a:tcPr marT="63500" marB="63500" marR="63500" marL="63500"/>
                </a:tc>
                <a:tc>
                  <a:txBody>
                    <a:bodyPr/>
                    <a:lstStyle/>
                    <a:p>
                      <a:pPr indent="0" lvl="0" marL="0" rtl="0" algn="l">
                        <a:spcBef>
                          <a:spcPts val="0"/>
                        </a:spcBef>
                        <a:spcAft>
                          <a:spcPts val="0"/>
                        </a:spcAft>
                        <a:buNone/>
                      </a:pPr>
                      <a:r>
                        <a:rPr lang="en" sz="1000"/>
                        <a:t>3</a:t>
                      </a:r>
                      <a:endParaRPr sz="1000"/>
                    </a:p>
                  </a:txBody>
                  <a:tcPr marT="63500" marB="63500" marR="63500" marL="63500"/>
                </a:tc>
                <a:tc>
                  <a:txBody>
                    <a:bodyPr/>
                    <a:lstStyle/>
                    <a:p>
                      <a:pPr indent="0" lvl="0" marL="0" rtl="0" algn="l">
                        <a:spcBef>
                          <a:spcPts val="0"/>
                        </a:spcBef>
                        <a:spcAft>
                          <a:spcPts val="0"/>
                        </a:spcAft>
                        <a:buNone/>
                      </a:pPr>
                      <a:r>
                        <a:rPr lang="en" sz="1000"/>
                        <a:t>4</a:t>
                      </a:r>
                      <a:endParaRPr sz="1000"/>
                    </a:p>
                  </a:txBody>
                  <a:tcPr marT="63500" marB="63500" marR="63500" marL="63500"/>
                </a:tc>
                <a:tc>
                  <a:txBody>
                    <a:bodyPr/>
                    <a:lstStyle/>
                    <a:p>
                      <a:pPr indent="0" lvl="0" marL="0" rtl="0" algn="l">
                        <a:spcBef>
                          <a:spcPts val="0"/>
                        </a:spcBef>
                        <a:spcAft>
                          <a:spcPts val="0"/>
                        </a:spcAft>
                        <a:buNone/>
                      </a:pPr>
                      <a:r>
                        <a:rPr lang="en" sz="1000"/>
                        <a:t>5</a:t>
                      </a:r>
                      <a:endParaRPr sz="1000"/>
                    </a:p>
                  </a:txBody>
                  <a:tcPr marT="63500" marB="63500" marR="63500" marL="63500"/>
                </a:tc>
                <a:tc>
                  <a:txBody>
                    <a:bodyPr/>
                    <a:lstStyle/>
                    <a:p>
                      <a:pPr indent="0" lvl="0" marL="0" rtl="0" algn="l">
                        <a:spcBef>
                          <a:spcPts val="0"/>
                        </a:spcBef>
                        <a:spcAft>
                          <a:spcPts val="0"/>
                        </a:spcAft>
                        <a:buNone/>
                      </a:pPr>
                      <a:r>
                        <a:rPr lang="en" sz="1000"/>
                        <a:t>Siapakah teman yang menunjukkan sikap positif sepanjang projek ini?</a:t>
                      </a:r>
                      <a:endParaRPr sz="1000"/>
                    </a:p>
                  </a:txBody>
                  <a:tcPr marT="63500" marB="63500" marR="63500" marL="63500">
                    <a:solidFill>
                      <a:srgbClr val="C9DAF8"/>
                    </a:solidFill>
                  </a:tcPr>
                </a:tc>
              </a:tr>
              <a:tr h="400275">
                <a:tc>
                  <a:txBody>
                    <a:bodyPr/>
                    <a:lstStyle/>
                    <a:p>
                      <a:pPr indent="0" lvl="0" marL="0" rtl="0" algn="l">
                        <a:spcBef>
                          <a:spcPts val="0"/>
                        </a:spcBef>
                        <a:spcAft>
                          <a:spcPts val="0"/>
                        </a:spcAft>
                        <a:buNone/>
                      </a:pPr>
                      <a:r>
                        <a:rPr b="1" lang="en" sz="1000"/>
                        <a:t>Kontribusi</a:t>
                      </a:r>
                      <a:endParaRPr b="1" sz="1000"/>
                    </a:p>
                    <a:p>
                      <a:pPr indent="0" lvl="0" marL="0" rtl="0" algn="l">
                        <a:spcBef>
                          <a:spcPts val="0"/>
                        </a:spcBef>
                        <a:spcAft>
                          <a:spcPts val="0"/>
                        </a:spcAft>
                        <a:buNone/>
                      </a:pPr>
                      <a:r>
                        <a:rPr i="1" lang="en" sz="900"/>
                        <a:t>Selalu memberikan ide, gagasan dan masukan dalam kerja kelompok</a:t>
                      </a:r>
                      <a:endParaRPr i="1" sz="900"/>
                    </a:p>
                  </a:txBody>
                  <a:tcPr marT="63500" marB="63500" marR="63500" marL="63500">
                    <a:solidFill>
                      <a:srgbClr val="EAD1DC"/>
                    </a:solidFill>
                  </a:tcPr>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rPr lang="en" sz="1000"/>
                        <a:t>Siapakah teman yang menurutmu kurang berkontribusi dalam kerja kelompok?</a:t>
                      </a:r>
                      <a:endParaRPr sz="1000"/>
                    </a:p>
                    <a:p>
                      <a:pPr indent="0" lvl="0" marL="0" rtl="0" algn="l">
                        <a:spcBef>
                          <a:spcPts val="0"/>
                        </a:spcBef>
                        <a:spcAft>
                          <a:spcPts val="0"/>
                        </a:spcAft>
                        <a:buNone/>
                      </a:pPr>
                      <a:r>
                        <a:t/>
                      </a:r>
                      <a:endParaRPr sz="1000"/>
                    </a:p>
                  </a:txBody>
                  <a:tcPr marT="63500" marB="63500" marR="63500" marL="63500">
                    <a:solidFill>
                      <a:srgbClr val="C9DAF8"/>
                    </a:solidFill>
                  </a:tcPr>
                </a:tc>
              </a:tr>
              <a:tr h="506225">
                <a:tc>
                  <a:txBody>
                    <a:bodyPr/>
                    <a:lstStyle/>
                    <a:p>
                      <a:pPr indent="0" lvl="0" marL="0" rtl="0" algn="l">
                        <a:spcBef>
                          <a:spcPts val="0"/>
                        </a:spcBef>
                        <a:spcAft>
                          <a:spcPts val="0"/>
                        </a:spcAft>
                        <a:buNone/>
                      </a:pPr>
                      <a:r>
                        <a:rPr b="1" lang="en" sz="1000"/>
                        <a:t>Solutif</a:t>
                      </a:r>
                      <a:endParaRPr b="1" sz="1000"/>
                    </a:p>
                    <a:p>
                      <a:pPr indent="0" lvl="0" marL="0" rtl="0" algn="l">
                        <a:spcBef>
                          <a:spcPts val="0"/>
                        </a:spcBef>
                        <a:spcAft>
                          <a:spcPts val="0"/>
                        </a:spcAft>
                        <a:buNone/>
                      </a:pPr>
                      <a:r>
                        <a:rPr i="1" lang="en" sz="900"/>
                        <a:t>Selalu berusaha mencari solusi dalam permasalahan kerja kelompok dan mencapai tenggang waktu yang ditentukan bersama</a:t>
                      </a:r>
                      <a:endParaRPr i="1" sz="900"/>
                    </a:p>
                  </a:txBody>
                  <a:tcPr marT="63500" marB="63500" marR="63500" marL="63500">
                    <a:solidFill>
                      <a:srgbClr val="EAD1DC"/>
                    </a:solidFill>
                  </a:tcPr>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rPr lang="en" sz="1000"/>
                        <a:t>Saran apa yang dapat kamu berikan agar teman tersebut dapat bekerja lebih baik?</a:t>
                      </a:r>
                      <a:endParaRPr sz="1000"/>
                    </a:p>
                  </a:txBody>
                  <a:tcPr marT="63500" marB="63500" marR="63500" marL="63500">
                    <a:solidFill>
                      <a:srgbClr val="C9DAF8"/>
                    </a:solidFill>
                  </a:tcPr>
                </a:tc>
              </a:tr>
              <a:tr h="629825">
                <a:tc>
                  <a:txBody>
                    <a:bodyPr/>
                    <a:lstStyle/>
                    <a:p>
                      <a:pPr indent="0" lvl="0" marL="0" rtl="0" algn="l">
                        <a:spcBef>
                          <a:spcPts val="0"/>
                        </a:spcBef>
                        <a:spcAft>
                          <a:spcPts val="0"/>
                        </a:spcAft>
                        <a:buNone/>
                      </a:pPr>
                      <a:r>
                        <a:rPr b="1" lang="en" sz="1000"/>
                        <a:t>Sikap diri</a:t>
                      </a:r>
                      <a:endParaRPr b="1" sz="1000"/>
                    </a:p>
                    <a:p>
                      <a:pPr indent="0" lvl="0" marL="0" rtl="0" algn="l">
                        <a:spcBef>
                          <a:spcPts val="0"/>
                        </a:spcBef>
                        <a:spcAft>
                          <a:spcPts val="0"/>
                        </a:spcAft>
                        <a:buNone/>
                      </a:pPr>
                      <a:r>
                        <a:rPr i="1" lang="en" sz="900"/>
                        <a:t>Dapat mengatur diri, menjaga sikap dan memberikan suasana menyenangkan dalam kerja kelompok, serta terbuka menerima pendapat atau kritik</a:t>
                      </a:r>
                      <a:endParaRPr i="1" sz="900"/>
                    </a:p>
                  </a:txBody>
                  <a:tcPr marT="63500" marB="63500" marR="63500" marL="63500">
                    <a:solidFill>
                      <a:srgbClr val="EAD1DC"/>
                    </a:solidFill>
                  </a:tcPr>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rPr lang="en" sz="1000"/>
                        <a:t>Hal yang paling menyenangkan dalam projek ini:</a:t>
                      </a:r>
                      <a:endParaRPr sz="1000"/>
                    </a:p>
                  </a:txBody>
                  <a:tcPr marT="63500" marB="63500" marR="63500" marL="63500">
                    <a:solidFill>
                      <a:srgbClr val="C9DAF8"/>
                    </a:solidFill>
                  </a:tcPr>
                </a:tc>
              </a:tr>
              <a:tr h="382600">
                <a:tc>
                  <a:txBody>
                    <a:bodyPr/>
                    <a:lstStyle/>
                    <a:p>
                      <a:pPr indent="0" lvl="0" marL="0" rtl="0" algn="l">
                        <a:spcBef>
                          <a:spcPts val="0"/>
                        </a:spcBef>
                        <a:spcAft>
                          <a:spcPts val="0"/>
                        </a:spcAft>
                        <a:buNone/>
                      </a:pPr>
                      <a:r>
                        <a:rPr b="1" lang="en" sz="1000"/>
                        <a:t>Fokus</a:t>
                      </a:r>
                      <a:endParaRPr b="1" sz="1000"/>
                    </a:p>
                    <a:p>
                      <a:pPr indent="0" lvl="0" marL="0" rtl="0" algn="l">
                        <a:spcBef>
                          <a:spcPts val="0"/>
                        </a:spcBef>
                        <a:spcAft>
                          <a:spcPts val="0"/>
                        </a:spcAft>
                        <a:buNone/>
                      </a:pPr>
                      <a:r>
                        <a:rPr i="1" lang="en" sz="900"/>
                        <a:t>Selalu fokus dalam bekerja</a:t>
                      </a:r>
                      <a:endParaRPr i="1" sz="900"/>
                    </a:p>
                  </a:txBody>
                  <a:tcPr marT="63500" marB="63500" marR="63500" marL="63500">
                    <a:solidFill>
                      <a:srgbClr val="EAD1DC"/>
                    </a:solidFill>
                  </a:tcPr>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rPr lang="en" sz="1000"/>
                        <a:t>Hal yang paling tidak aku sukai dalam projek ini:</a:t>
                      </a:r>
                      <a:endParaRPr sz="1000"/>
                    </a:p>
                  </a:txBody>
                  <a:tcPr marT="63500" marB="63500" marR="63500" marL="63500">
                    <a:solidFill>
                      <a:srgbClr val="C9DAF8"/>
                    </a:solidFill>
                  </a:tcPr>
                </a:tc>
              </a:tr>
              <a:tr h="506225">
                <a:tc>
                  <a:txBody>
                    <a:bodyPr/>
                    <a:lstStyle/>
                    <a:p>
                      <a:pPr indent="0" lvl="0" marL="0" rtl="0" algn="l">
                        <a:spcBef>
                          <a:spcPts val="0"/>
                        </a:spcBef>
                        <a:spcAft>
                          <a:spcPts val="0"/>
                        </a:spcAft>
                        <a:buNone/>
                      </a:pPr>
                      <a:r>
                        <a:rPr b="1" lang="en" sz="1000"/>
                        <a:t>Kepemimpinan</a:t>
                      </a:r>
                      <a:endParaRPr b="1" sz="1000"/>
                    </a:p>
                    <a:p>
                      <a:pPr indent="0" lvl="0" marL="0" rtl="0" algn="l">
                        <a:spcBef>
                          <a:spcPts val="0"/>
                        </a:spcBef>
                        <a:spcAft>
                          <a:spcPts val="0"/>
                        </a:spcAft>
                        <a:buNone/>
                      </a:pPr>
                      <a:r>
                        <a:rPr i="1" lang="en" sz="900"/>
                        <a:t>Dapat mengajak teman dalam kelompok untuk sama-sama bekerja dalam pencapaian target projek</a:t>
                      </a:r>
                      <a:endParaRPr i="1" sz="900"/>
                    </a:p>
                  </a:txBody>
                  <a:tcPr marT="63500" marB="63500" marR="63500" marL="63500">
                    <a:solidFill>
                      <a:srgbClr val="EAD1DC"/>
                    </a:solidFill>
                  </a:tcPr>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t/>
                      </a:r>
                      <a:endParaRPr sz="1000"/>
                    </a:p>
                  </a:txBody>
                  <a:tcPr marT="63500" marB="63500" marR="63500" marL="63500"/>
                </a:tc>
                <a:tc>
                  <a:txBody>
                    <a:bodyPr/>
                    <a:lstStyle/>
                    <a:p>
                      <a:pPr indent="0" lvl="0" marL="0" rtl="0" algn="l">
                        <a:spcBef>
                          <a:spcPts val="0"/>
                        </a:spcBef>
                        <a:spcAft>
                          <a:spcPts val="0"/>
                        </a:spcAft>
                        <a:buNone/>
                      </a:pPr>
                      <a:r>
                        <a:rPr lang="en" sz="1000"/>
                        <a:t>Hal tersebut aku hadapi dengan cara:</a:t>
                      </a:r>
                      <a:endParaRPr sz="1000"/>
                    </a:p>
                  </a:txBody>
                  <a:tcPr marT="63500" marB="63500" marR="63500" marL="63500">
                    <a:solidFill>
                      <a:srgbClr val="C9DAF8"/>
                    </a:solidFill>
                  </a:tcPr>
                </a:tc>
              </a:tr>
              <a:tr h="339925">
                <a:tc gridSpan="7">
                  <a:txBody>
                    <a:bodyPr/>
                    <a:lstStyle/>
                    <a:p>
                      <a:pPr indent="0" lvl="0" marL="0" rtl="0" algn="l">
                        <a:spcBef>
                          <a:spcPts val="0"/>
                        </a:spcBef>
                        <a:spcAft>
                          <a:spcPts val="0"/>
                        </a:spcAft>
                        <a:buNone/>
                      </a:pPr>
                      <a:r>
                        <a:rPr b="1" lang="en" sz="1000"/>
                        <a:t>Pencapaian terbesarku dalam projek ini:</a:t>
                      </a:r>
                      <a:endParaRPr b="1" sz="1000"/>
                    </a:p>
                  </a:txBody>
                  <a:tcPr marT="63500" marB="63500" marR="63500" marL="63500">
                    <a:solidFill>
                      <a:srgbClr val="F9CB9C"/>
                    </a:solidFill>
                  </a:tcPr>
                </a:tc>
                <a:tc hMerge="1"/>
                <a:tc hMerge="1"/>
                <a:tc hMerge="1"/>
                <a:tc hMerge="1"/>
                <a:tc hMerge="1"/>
                <a:tc hMerge="1"/>
              </a:tr>
            </a:tbl>
          </a:graphicData>
        </a:graphic>
      </p:graphicFrame>
      <p:sp>
        <p:nvSpPr>
          <p:cNvPr id="365" name="Google Shape;365;p49"/>
          <p:cNvSpPr txBox="1"/>
          <p:nvPr/>
        </p:nvSpPr>
        <p:spPr>
          <a:xfrm>
            <a:off x="127000" y="-50800"/>
            <a:ext cx="42672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Cambria"/>
                <a:ea typeface="Cambria"/>
                <a:cs typeface="Cambria"/>
                <a:sym typeface="Cambria"/>
              </a:rPr>
              <a:t>Contoh lembar refleksi akhir kerja kelompok</a:t>
            </a:r>
            <a:endParaRPr b="1" sz="1200">
              <a:latin typeface="Cambria"/>
              <a:ea typeface="Cambria"/>
              <a:cs typeface="Cambria"/>
              <a:sym typeface="Cambria"/>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50"/>
          <p:cNvSpPr txBox="1"/>
          <p:nvPr/>
        </p:nvSpPr>
        <p:spPr>
          <a:xfrm>
            <a:off x="152400" y="139700"/>
            <a:ext cx="88647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a:solidFill>
                  <a:schemeClr val="dk1"/>
                </a:solidFill>
                <a:latin typeface="Average"/>
                <a:ea typeface="Average"/>
                <a:cs typeface="Average"/>
                <a:sym typeface="Average"/>
              </a:rPr>
              <a:t>Glosarium</a:t>
            </a:r>
            <a:endParaRPr b="1">
              <a:solidFill>
                <a:schemeClr val="dk1"/>
              </a:solidFill>
              <a:latin typeface="Average"/>
              <a:ea typeface="Average"/>
              <a:cs typeface="Average"/>
              <a:sym typeface="Average"/>
            </a:endParaRPr>
          </a:p>
          <a:p>
            <a:pPr indent="0" lvl="0" marL="0" rtl="0" algn="l">
              <a:spcBef>
                <a:spcPts val="0"/>
              </a:spcBef>
              <a:spcAft>
                <a:spcPts val="0"/>
              </a:spcAft>
              <a:buNone/>
            </a:pPr>
            <a:r>
              <a:t/>
            </a:r>
            <a:endParaRPr>
              <a:latin typeface="Average"/>
              <a:ea typeface="Average"/>
              <a:cs typeface="Average"/>
              <a:sym typeface="Average"/>
            </a:endParaRPr>
          </a:p>
          <a:p>
            <a:pPr indent="0" lvl="0" marL="0" rtl="0" algn="l">
              <a:spcBef>
                <a:spcPts val="0"/>
              </a:spcBef>
              <a:spcAft>
                <a:spcPts val="0"/>
              </a:spcAft>
              <a:buNone/>
            </a:pPr>
            <a:r>
              <a:t/>
            </a:r>
            <a:endParaRPr>
              <a:latin typeface="Average"/>
              <a:ea typeface="Average"/>
              <a:cs typeface="Average"/>
              <a:sym typeface="Average"/>
            </a:endParaRPr>
          </a:p>
        </p:txBody>
      </p:sp>
      <p:graphicFrame>
        <p:nvGraphicFramePr>
          <p:cNvPr id="371" name="Google Shape;371;p50"/>
          <p:cNvGraphicFramePr/>
          <p:nvPr/>
        </p:nvGraphicFramePr>
        <p:xfrm>
          <a:off x="152400" y="491200"/>
          <a:ext cx="3000000" cy="3000000"/>
        </p:xfrm>
        <a:graphic>
          <a:graphicData uri="http://schemas.openxmlformats.org/drawingml/2006/table">
            <a:tbl>
              <a:tblPr>
                <a:noFill/>
                <a:tableStyleId>{15DF979F-9AEC-46FE-94C3-6B00AA86C814}</a:tableStyleId>
              </a:tblPr>
              <a:tblGrid>
                <a:gridCol w="1372750"/>
                <a:gridCol w="7061450"/>
              </a:tblGrid>
              <a:tr h="243250">
                <a:tc>
                  <a:txBody>
                    <a:bodyPr/>
                    <a:lstStyle/>
                    <a:p>
                      <a:pPr indent="0" lvl="0" marL="0" rtl="0" algn="l">
                        <a:lnSpc>
                          <a:spcPct val="115000"/>
                        </a:lnSpc>
                        <a:spcBef>
                          <a:spcPts val="0"/>
                        </a:spcBef>
                        <a:spcAft>
                          <a:spcPts val="0"/>
                        </a:spcAft>
                        <a:buNone/>
                      </a:pPr>
                      <a:r>
                        <a:rPr lang="en" sz="1100">
                          <a:solidFill>
                            <a:schemeClr val="dk1"/>
                          </a:solidFill>
                        </a:rPr>
                        <a:t>A</a:t>
                      </a:r>
                      <a:r>
                        <a:rPr lang="en" sz="1100">
                          <a:solidFill>
                            <a:schemeClr val="dk1"/>
                          </a:solidFill>
                        </a:rPr>
                        <a:t>lternatif</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pilihan di antara dua atau beberapa kemungkinan</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389200">
                <a:tc>
                  <a:txBody>
                    <a:bodyPr/>
                    <a:lstStyle/>
                    <a:p>
                      <a:pPr indent="0" lvl="0" marL="0" rtl="0" algn="l">
                        <a:lnSpc>
                          <a:spcPct val="115000"/>
                        </a:lnSpc>
                        <a:spcBef>
                          <a:spcPts val="0"/>
                        </a:spcBef>
                        <a:spcAft>
                          <a:spcPts val="0"/>
                        </a:spcAft>
                        <a:buNone/>
                      </a:pPr>
                      <a:r>
                        <a:rPr lang="en" sz="1100">
                          <a:solidFill>
                            <a:schemeClr val="dk1"/>
                          </a:solidFill>
                        </a:rPr>
                        <a:t>Bahan bakar fosil</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salah satu jenis energi yang berasal dari dalam bumi yang tidak dapat diperbarui lagi, terdiri dari minyak bumi, batu bara dan gas alam.</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D</a:t>
                      </a:r>
                      <a:r>
                        <a:rPr lang="en" sz="1100">
                          <a:solidFill>
                            <a:schemeClr val="dk1"/>
                          </a:solidFill>
                        </a:rPr>
                        <a:t>raf</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rancangan atau konsep (surat dan sebagainya); buram</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External storage</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peranti yang dapat menyimpan data secara permanen.</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F</a:t>
                      </a:r>
                      <a:r>
                        <a:rPr lang="en" sz="1100">
                          <a:solidFill>
                            <a:schemeClr val="dk1"/>
                          </a:solidFill>
                        </a:rPr>
                        <a:t>ile</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kumpulan berbagai informasi yang berhubungan</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389200">
                <a:tc>
                  <a:txBody>
                    <a:bodyPr/>
                    <a:lstStyle/>
                    <a:p>
                      <a:pPr indent="0" lvl="0" marL="0" rtl="0" algn="l">
                        <a:lnSpc>
                          <a:spcPct val="115000"/>
                        </a:lnSpc>
                        <a:spcBef>
                          <a:spcPts val="0"/>
                        </a:spcBef>
                        <a:spcAft>
                          <a:spcPts val="0"/>
                        </a:spcAft>
                        <a:buNone/>
                      </a:pPr>
                      <a:r>
                        <a:rPr lang="en" sz="1100">
                          <a:solidFill>
                            <a:schemeClr val="dk1"/>
                          </a:solidFill>
                        </a:rPr>
                        <a:t>Gas efek rumah kaca/ Greenhouse gas</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Gas-gas yang berkontribusi pada efek rumah kaca antara lain, uap air (H2O), karbondioksida (CO2), metana (CH4), ozon (O3), nitrous oksida (N2O), CFC (Chloro Fluoro Carbon), dan HFC (Hidro Fluoro Carbon)</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389200">
                <a:tc>
                  <a:txBody>
                    <a:bodyPr/>
                    <a:lstStyle/>
                    <a:p>
                      <a:pPr indent="0" lvl="0" marL="0" rtl="0" algn="l">
                        <a:lnSpc>
                          <a:spcPct val="115000"/>
                        </a:lnSpc>
                        <a:spcBef>
                          <a:spcPts val="0"/>
                        </a:spcBef>
                        <a:spcAft>
                          <a:spcPts val="0"/>
                        </a:spcAft>
                        <a:buNone/>
                      </a:pPr>
                      <a:r>
                        <a:rPr lang="en" sz="1100">
                          <a:solidFill>
                            <a:schemeClr val="dk1"/>
                          </a:solidFill>
                        </a:rPr>
                        <a:t>Jejak karbon/ Carbon footprint</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total emisi yang dihasilkan oleh individu, peristiwa, organisasi, atau produk, dinyatakan dalam karbon dioksida ekuivalen.</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K</a:t>
                      </a:r>
                      <a:r>
                        <a:rPr lang="en" sz="1100">
                          <a:solidFill>
                            <a:schemeClr val="dk1"/>
                          </a:solidFill>
                        </a:rPr>
                        <a:t>arbon offset</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a:t>
                      </a:r>
                      <a:r>
                        <a:rPr lang="en" sz="1100">
                          <a:solidFill>
                            <a:schemeClr val="dk1"/>
                          </a:solidFill>
                        </a:rPr>
                        <a:t>menukar" emisi yang kita keluarkan dengan upaya mencegah emisi dihasilkan atau dengan menyerap emisi yang terjadi</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K</a:t>
                      </a:r>
                      <a:r>
                        <a:rPr lang="en" sz="1100">
                          <a:solidFill>
                            <a:schemeClr val="dk1"/>
                          </a:solidFill>
                        </a:rPr>
                        <a:t>ompensasi</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ganti rugi</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Konkret</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nyata; benar-benar ada (berwujud, dapat dilihat, diraba, dan sebagainya)</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51"/>
          <p:cNvSpPr txBox="1"/>
          <p:nvPr/>
        </p:nvSpPr>
        <p:spPr>
          <a:xfrm>
            <a:off x="149750" y="70000"/>
            <a:ext cx="32295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a:solidFill>
                  <a:schemeClr val="dk1"/>
                </a:solidFill>
                <a:latin typeface="Average"/>
                <a:ea typeface="Average"/>
                <a:cs typeface="Average"/>
                <a:sym typeface="Average"/>
              </a:rPr>
              <a:t>Glosarium</a:t>
            </a:r>
            <a:endParaRPr b="1">
              <a:solidFill>
                <a:schemeClr val="dk1"/>
              </a:solidFill>
              <a:latin typeface="Average"/>
              <a:ea typeface="Average"/>
              <a:cs typeface="Average"/>
              <a:sym typeface="Average"/>
            </a:endParaRPr>
          </a:p>
        </p:txBody>
      </p:sp>
      <p:graphicFrame>
        <p:nvGraphicFramePr>
          <p:cNvPr id="377" name="Google Shape;377;p51"/>
          <p:cNvGraphicFramePr/>
          <p:nvPr/>
        </p:nvGraphicFramePr>
        <p:xfrm>
          <a:off x="152400" y="491200"/>
          <a:ext cx="3000000" cy="3000000"/>
        </p:xfrm>
        <a:graphic>
          <a:graphicData uri="http://schemas.openxmlformats.org/drawingml/2006/table">
            <a:tbl>
              <a:tblPr>
                <a:noFill/>
                <a:tableStyleId>{15DF979F-9AEC-46FE-94C3-6B00AA86C814}</a:tableStyleId>
              </a:tblPr>
              <a:tblGrid>
                <a:gridCol w="1372750"/>
                <a:gridCol w="7061450"/>
              </a:tblGrid>
              <a:tr h="243250">
                <a:tc>
                  <a:txBody>
                    <a:bodyPr/>
                    <a:lstStyle/>
                    <a:p>
                      <a:pPr indent="0" lvl="0" marL="0" rtl="0" algn="l">
                        <a:lnSpc>
                          <a:spcPct val="115000"/>
                        </a:lnSpc>
                        <a:spcBef>
                          <a:spcPts val="0"/>
                        </a:spcBef>
                        <a:spcAft>
                          <a:spcPts val="0"/>
                        </a:spcAft>
                        <a:buNone/>
                      </a:pPr>
                      <a:r>
                        <a:rPr lang="en" sz="1100">
                          <a:solidFill>
                            <a:schemeClr val="dk1"/>
                          </a:solidFill>
                        </a:rPr>
                        <a:t>K</a:t>
                      </a:r>
                      <a:r>
                        <a:rPr lang="en" sz="1100">
                          <a:solidFill>
                            <a:schemeClr val="dk1"/>
                          </a:solidFill>
                        </a:rPr>
                        <a:t>onsep</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rancangan atau buram surat dan sebagainya</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Kontributor</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penyumbang</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Kuesioner</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daftar pertanyaan</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Miskonsepsi</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salah pengertian; salah paham</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Mitigasi</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tindakan mengurangi dampak bencana</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389200">
                <a:tc>
                  <a:txBody>
                    <a:bodyPr/>
                    <a:lstStyle/>
                    <a:p>
                      <a:pPr indent="0" lvl="0" marL="0" rtl="0" algn="l">
                        <a:lnSpc>
                          <a:spcPct val="115000"/>
                        </a:lnSpc>
                        <a:spcBef>
                          <a:spcPts val="0"/>
                        </a:spcBef>
                        <a:spcAft>
                          <a:spcPts val="0"/>
                        </a:spcAft>
                        <a:buNone/>
                      </a:pPr>
                      <a:r>
                        <a:rPr lang="en" sz="1100">
                          <a:solidFill>
                            <a:schemeClr val="dk1"/>
                          </a:solidFill>
                        </a:rPr>
                        <a:t>Proyek</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rencana pekerjaan dengan sasaran khusus (pengairan, pembangkit tenaga listrik, dan sebagainya) dan dengan saat penyelesaian yang tegas</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389200">
                <a:tc>
                  <a:txBody>
                    <a:bodyPr/>
                    <a:lstStyle/>
                    <a:p>
                      <a:pPr indent="0" lvl="0" marL="0" rtl="0" algn="l">
                        <a:lnSpc>
                          <a:spcPct val="115000"/>
                        </a:lnSpc>
                        <a:spcBef>
                          <a:spcPts val="0"/>
                        </a:spcBef>
                        <a:spcAft>
                          <a:spcPts val="0"/>
                        </a:spcAft>
                        <a:buNone/>
                      </a:pPr>
                      <a:r>
                        <a:rPr lang="en" sz="1100">
                          <a:solidFill>
                            <a:schemeClr val="dk1"/>
                          </a:solidFill>
                        </a:rPr>
                        <a:t>R</a:t>
                      </a:r>
                      <a:r>
                        <a:rPr lang="en" sz="1100">
                          <a:solidFill>
                            <a:schemeClr val="dk1"/>
                          </a:solidFill>
                        </a:rPr>
                        <a:t>iset</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penyelidikan (penelitian) suatu masalah secara bersistem, kritis, dan ilmiah untuk meningkatkan pengetahuan dan pengertian, mendapatkan fakta yang baru, atau melakukan penafsiran yang lebih baik</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S</a:t>
                      </a:r>
                      <a:r>
                        <a:rPr lang="en" sz="1100">
                          <a:solidFill>
                            <a:schemeClr val="dk1"/>
                          </a:solidFill>
                        </a:rPr>
                        <a:t>ignifikan</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penting, berarti</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S</a:t>
                      </a:r>
                      <a:r>
                        <a:rPr lang="en" sz="1100">
                          <a:solidFill>
                            <a:schemeClr val="dk1"/>
                          </a:solidFill>
                        </a:rPr>
                        <a:t>itus</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daerah temuan</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r h="243250">
                <a:tc>
                  <a:txBody>
                    <a:bodyPr/>
                    <a:lstStyle/>
                    <a:p>
                      <a:pPr indent="0" lvl="0" marL="0" rtl="0" algn="l">
                        <a:lnSpc>
                          <a:spcPct val="115000"/>
                        </a:lnSpc>
                        <a:spcBef>
                          <a:spcPts val="0"/>
                        </a:spcBef>
                        <a:spcAft>
                          <a:spcPts val="0"/>
                        </a:spcAft>
                        <a:buNone/>
                      </a:pPr>
                      <a:r>
                        <a:rPr lang="en" sz="1100">
                          <a:solidFill>
                            <a:schemeClr val="dk1"/>
                          </a:solidFill>
                        </a:rPr>
                        <a:t>Skeptis</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c>
                  <a:txBody>
                    <a:bodyPr/>
                    <a:lstStyle/>
                    <a:p>
                      <a:pPr indent="0" lvl="0" marL="0" rtl="0" algn="l">
                        <a:lnSpc>
                          <a:spcPct val="115000"/>
                        </a:lnSpc>
                        <a:spcBef>
                          <a:spcPts val="0"/>
                        </a:spcBef>
                        <a:spcAft>
                          <a:spcPts val="0"/>
                        </a:spcAft>
                        <a:buNone/>
                      </a:pPr>
                      <a:r>
                        <a:rPr lang="en" sz="1100">
                          <a:solidFill>
                            <a:schemeClr val="dk1"/>
                          </a:solidFill>
                        </a:rPr>
                        <a:t>kurang percaya; ragu-ragu (terhadap keberhasilan ajaran dan sebagainya)</a:t>
                      </a:r>
                      <a:endParaRPr sz="1100">
                        <a:solidFill>
                          <a:schemeClr val="dk1"/>
                        </a:solidFill>
                      </a:endParaRPr>
                    </a:p>
                  </a:txBody>
                  <a:tcPr marT="63500" marB="63500" marR="63500" marL="63500">
                    <a:lnL cap="flat" cmpd="sng" w="12650">
                      <a:solidFill>
                        <a:srgbClr val="4A86E8"/>
                      </a:solidFill>
                      <a:prstDash val="solid"/>
                      <a:round/>
                      <a:headEnd len="sm" w="sm" type="none"/>
                      <a:tailEnd len="sm" w="sm" type="none"/>
                    </a:lnL>
                    <a:lnR cap="flat" cmpd="sng" w="12650">
                      <a:solidFill>
                        <a:srgbClr val="4A86E8"/>
                      </a:solidFill>
                      <a:prstDash val="solid"/>
                      <a:round/>
                      <a:headEnd len="sm" w="sm" type="none"/>
                      <a:tailEnd len="sm" w="sm" type="none"/>
                    </a:lnR>
                    <a:lnT cap="flat" cmpd="sng" w="12650">
                      <a:solidFill>
                        <a:srgbClr val="4A86E8"/>
                      </a:solidFill>
                      <a:prstDash val="solid"/>
                      <a:round/>
                      <a:headEnd len="sm" w="sm" type="none"/>
                      <a:tailEnd len="sm" w="sm" type="none"/>
                    </a:lnT>
                    <a:lnB cap="flat" cmpd="sng" w="12650">
                      <a:solidFill>
                        <a:srgbClr val="4A86E8"/>
                      </a:solidFill>
                      <a:prstDash val="solid"/>
                      <a:round/>
                      <a:headEnd len="sm" w="sm" type="none"/>
                      <a:tailEnd len="sm" w="sm" type="none"/>
                    </a:lnB>
                  </a:tcPr>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52"/>
          <p:cNvSpPr txBox="1"/>
          <p:nvPr/>
        </p:nvSpPr>
        <p:spPr>
          <a:xfrm>
            <a:off x="119625" y="159500"/>
            <a:ext cx="8705400" cy="2678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solidFill>
                  <a:schemeClr val="dk1"/>
                </a:solidFill>
                <a:latin typeface="Average"/>
                <a:ea typeface="Average"/>
                <a:cs typeface="Average"/>
                <a:sym typeface="Average"/>
              </a:rPr>
              <a:t>Referensi</a:t>
            </a:r>
            <a:endParaRPr>
              <a:solidFill>
                <a:schemeClr val="dk1"/>
              </a:solidFill>
              <a:latin typeface="Average"/>
              <a:ea typeface="Average"/>
              <a:cs typeface="Average"/>
              <a:sym typeface="Average"/>
            </a:endParaRPr>
          </a:p>
          <a:p>
            <a:pPr indent="0" lvl="0" marL="0" rtl="0" algn="l">
              <a:spcBef>
                <a:spcPts val="0"/>
              </a:spcBef>
              <a:spcAft>
                <a:spcPts val="0"/>
              </a:spcAft>
              <a:buNone/>
            </a:pPr>
            <a:r>
              <a:t/>
            </a:r>
            <a:endParaRPr>
              <a:solidFill>
                <a:schemeClr val="dk1"/>
              </a:solidFill>
              <a:latin typeface="Average"/>
              <a:ea typeface="Average"/>
              <a:cs typeface="Average"/>
              <a:sym typeface="Average"/>
            </a:endParaRPr>
          </a:p>
          <a:p>
            <a:pPr indent="0" lvl="0" marL="0" rtl="0" algn="l">
              <a:spcBef>
                <a:spcPts val="0"/>
              </a:spcBef>
              <a:spcAft>
                <a:spcPts val="0"/>
              </a:spcAft>
              <a:buNone/>
            </a:pPr>
            <a:r>
              <a:rPr lang="en" sz="1200" u="sng">
                <a:solidFill>
                  <a:schemeClr val="dk1"/>
                </a:solidFill>
                <a:latin typeface="Cambria"/>
                <a:ea typeface="Cambria"/>
                <a:cs typeface="Cambria"/>
                <a:sym typeface="Cambria"/>
                <a:hlinkClick r:id="rId3">
                  <a:extLst>
                    <a:ext uri="{A12FA001-AC4F-418D-AE19-62706E023703}">
                      <ahyp:hlinkClr val="tx"/>
                    </a:ext>
                  </a:extLst>
                </a:hlinkClick>
              </a:rPr>
              <a:t>https://www.wwf.org.uk/get-involved/schools/school-campaigns/shaping-our-future</a:t>
            </a:r>
            <a:endParaRPr sz="1200">
              <a:solidFill>
                <a:schemeClr val="dk1"/>
              </a:solidFill>
              <a:latin typeface="Cambria"/>
              <a:ea typeface="Cambria"/>
              <a:cs typeface="Cambria"/>
              <a:sym typeface="Cambria"/>
            </a:endParaRPr>
          </a:p>
          <a:p>
            <a:pPr indent="0" lvl="0" marL="0" rtl="0" algn="l">
              <a:spcBef>
                <a:spcPts val="0"/>
              </a:spcBef>
              <a:spcAft>
                <a:spcPts val="0"/>
              </a:spcAft>
              <a:buNone/>
            </a:pPr>
            <a:r>
              <a:rPr lang="en" sz="1200" u="sng">
                <a:solidFill>
                  <a:schemeClr val="dk1"/>
                </a:solidFill>
                <a:latin typeface="Cambria"/>
                <a:ea typeface="Cambria"/>
                <a:cs typeface="Cambria"/>
                <a:sym typeface="Cambria"/>
                <a:hlinkClick r:id="rId4">
                  <a:extLst>
                    <a:ext uri="{A12FA001-AC4F-418D-AE19-62706E023703}">
                      <ahyp:hlinkClr val="tx"/>
                    </a:ext>
                  </a:extLst>
                </a:hlinkClick>
              </a:rPr>
              <a:t>https://www.wwf.org.uk/sites/default/files/2019-12/WWF_KS3_Lesson1_Teacher_Notes_Worksheets_0.pdf</a:t>
            </a:r>
            <a:endParaRPr sz="1200">
              <a:solidFill>
                <a:schemeClr val="dk1"/>
              </a:solidFill>
              <a:latin typeface="Cambria"/>
              <a:ea typeface="Cambria"/>
              <a:cs typeface="Cambria"/>
              <a:sym typeface="Cambria"/>
            </a:endParaRPr>
          </a:p>
          <a:p>
            <a:pPr indent="0" lvl="0" marL="0" rtl="0" algn="l">
              <a:spcBef>
                <a:spcPts val="0"/>
              </a:spcBef>
              <a:spcAft>
                <a:spcPts val="0"/>
              </a:spcAft>
              <a:buNone/>
            </a:pPr>
            <a:r>
              <a:rPr lang="en" sz="1200" u="sng">
                <a:solidFill>
                  <a:schemeClr val="dk1"/>
                </a:solidFill>
                <a:latin typeface="Cambria"/>
                <a:ea typeface="Cambria"/>
                <a:cs typeface="Cambria"/>
                <a:sym typeface="Cambria"/>
                <a:hlinkClick r:id="rId5">
                  <a:extLst>
                    <a:ext uri="{A12FA001-AC4F-418D-AE19-62706E023703}">
                      <ahyp:hlinkClr val="tx"/>
                    </a:ext>
                  </a:extLst>
                </a:hlinkClick>
              </a:rPr>
              <a:t>https://www.wwf.org.uk/sites/default/files/2019-12/WWF_ClimateChallenge_Overview.pdf</a:t>
            </a:r>
            <a:endParaRPr sz="1200">
              <a:solidFill>
                <a:schemeClr val="dk1"/>
              </a:solidFill>
              <a:latin typeface="Cambria"/>
              <a:ea typeface="Cambria"/>
              <a:cs typeface="Cambria"/>
              <a:sym typeface="Cambria"/>
            </a:endParaRPr>
          </a:p>
          <a:p>
            <a:pPr indent="0" lvl="0" marL="0" rtl="0" algn="l">
              <a:spcBef>
                <a:spcPts val="0"/>
              </a:spcBef>
              <a:spcAft>
                <a:spcPts val="0"/>
              </a:spcAft>
              <a:buNone/>
            </a:pPr>
            <a:r>
              <a:rPr lang="en" sz="1200" u="sng">
                <a:solidFill>
                  <a:schemeClr val="dk1"/>
                </a:solidFill>
                <a:latin typeface="Cambria"/>
                <a:ea typeface="Cambria"/>
                <a:cs typeface="Cambria"/>
                <a:sym typeface="Cambria"/>
                <a:hlinkClick r:id="rId6">
                  <a:extLst>
                    <a:ext uri="{A12FA001-AC4F-418D-AE19-62706E023703}">
                      <ahyp:hlinkClr val="tx"/>
                    </a:ext>
                  </a:extLst>
                </a:hlinkClick>
              </a:rPr>
              <a:t>https://www.wwf.org.uk/sites/default/files/2020-10/Curriculum_Climate_Action_Project%202020.pdf</a:t>
            </a:r>
            <a:endParaRPr sz="1200">
              <a:solidFill>
                <a:schemeClr val="dk1"/>
              </a:solidFill>
              <a:latin typeface="Cambria"/>
              <a:ea typeface="Cambria"/>
              <a:cs typeface="Cambria"/>
              <a:sym typeface="Cambria"/>
            </a:endParaRPr>
          </a:p>
          <a:p>
            <a:pPr indent="0" lvl="0" marL="0" rtl="0" algn="l">
              <a:spcBef>
                <a:spcPts val="0"/>
              </a:spcBef>
              <a:spcAft>
                <a:spcPts val="0"/>
              </a:spcAft>
              <a:buNone/>
            </a:pPr>
            <a:r>
              <a:rPr lang="en" sz="1200" u="sng">
                <a:solidFill>
                  <a:schemeClr val="dk1"/>
                </a:solidFill>
                <a:latin typeface="Cambria"/>
                <a:ea typeface="Cambria"/>
                <a:cs typeface="Cambria"/>
                <a:sym typeface="Cambria"/>
                <a:hlinkClick r:id="rId7">
                  <a:extLst>
                    <a:ext uri="{A12FA001-AC4F-418D-AE19-62706E023703}">
                      <ahyp:hlinkClr val="tx"/>
                    </a:ext>
                  </a:extLst>
                </a:hlinkClick>
              </a:rPr>
              <a:t>https://www.chicagobotanic.org/downloads/nasa/Unit_4_Grades_10-12_Activity_4.2_CalculatingYourCarbonFootprint.pdf</a:t>
            </a:r>
            <a:endParaRPr sz="1200">
              <a:solidFill>
                <a:schemeClr val="dk1"/>
              </a:solidFill>
              <a:latin typeface="Cambria"/>
              <a:ea typeface="Cambria"/>
              <a:cs typeface="Cambria"/>
              <a:sym typeface="Cambria"/>
            </a:endParaRPr>
          </a:p>
          <a:p>
            <a:pPr indent="0" lvl="0" marL="0" rtl="0" algn="l">
              <a:spcBef>
                <a:spcPts val="0"/>
              </a:spcBef>
              <a:spcAft>
                <a:spcPts val="0"/>
              </a:spcAft>
              <a:buNone/>
            </a:pPr>
            <a:r>
              <a:rPr lang="en" sz="1200" u="sng">
                <a:solidFill>
                  <a:schemeClr val="dk1"/>
                </a:solidFill>
                <a:latin typeface="Cambria"/>
                <a:ea typeface="Cambria"/>
                <a:cs typeface="Cambria"/>
                <a:sym typeface="Cambria"/>
                <a:hlinkClick r:id="rId8">
                  <a:extLst>
                    <a:ext uri="{A12FA001-AC4F-418D-AE19-62706E023703}">
                      <ahyp:hlinkClr val="tx"/>
                    </a:ext>
                  </a:extLst>
                </a:hlinkClick>
              </a:rPr>
              <a:t>https://kbbi.web.id/</a:t>
            </a:r>
            <a:endParaRPr sz="1200">
              <a:solidFill>
                <a:schemeClr val="dk1"/>
              </a:solidFill>
              <a:latin typeface="Cambria"/>
              <a:ea typeface="Cambria"/>
              <a:cs typeface="Cambria"/>
              <a:sym typeface="Cambria"/>
            </a:endParaRPr>
          </a:p>
          <a:p>
            <a:pPr indent="0" lvl="0" marL="0" rtl="0" algn="l">
              <a:spcBef>
                <a:spcPts val="0"/>
              </a:spcBef>
              <a:spcAft>
                <a:spcPts val="0"/>
              </a:spcAft>
              <a:buNone/>
            </a:pPr>
            <a:r>
              <a:rPr lang="en" sz="1200" u="sng">
                <a:solidFill>
                  <a:schemeClr val="dk1"/>
                </a:solidFill>
                <a:latin typeface="Cambria"/>
                <a:ea typeface="Cambria"/>
                <a:cs typeface="Cambria"/>
                <a:sym typeface="Cambria"/>
                <a:hlinkClick r:id="rId9">
                  <a:extLst>
                    <a:ext uri="{A12FA001-AC4F-418D-AE19-62706E023703}">
                      <ahyp:hlinkClr val="tx"/>
                    </a:ext>
                  </a:extLst>
                </a:hlinkClick>
              </a:rPr>
              <a:t>https://files.eric.ed.gov/fulltext/ED506289.pdf</a:t>
            </a:r>
            <a:endParaRPr sz="1200">
              <a:solidFill>
                <a:schemeClr val="dk1"/>
              </a:solidFill>
              <a:latin typeface="Cambria"/>
              <a:ea typeface="Cambria"/>
              <a:cs typeface="Cambria"/>
              <a:sym typeface="Cambria"/>
            </a:endParaRPr>
          </a:p>
          <a:p>
            <a:pPr indent="0" lvl="0" marL="0" rtl="0" algn="l">
              <a:spcBef>
                <a:spcPts val="0"/>
              </a:spcBef>
              <a:spcAft>
                <a:spcPts val="0"/>
              </a:spcAft>
              <a:buNone/>
            </a:pPr>
            <a:r>
              <a:rPr lang="en" sz="1200" u="sng">
                <a:solidFill>
                  <a:schemeClr val="dk1"/>
                </a:solidFill>
                <a:latin typeface="Cambria"/>
                <a:ea typeface="Cambria"/>
                <a:cs typeface="Cambria"/>
                <a:sym typeface="Cambria"/>
                <a:hlinkClick r:id="rId10">
                  <a:extLst>
                    <a:ext uri="{A12FA001-AC4F-418D-AE19-62706E023703}">
                      <ahyp:hlinkClr val="tx"/>
                    </a:ext>
                  </a:extLst>
                </a:hlinkClick>
              </a:rPr>
              <a:t>https://c2es.org/site/assets/uploads/2017/03/misconceptions-realities-climate-science-06-2012.pdf</a:t>
            </a:r>
            <a:endParaRPr sz="1200">
              <a:solidFill>
                <a:schemeClr val="dk1"/>
              </a:solidFill>
              <a:latin typeface="Cambria"/>
              <a:ea typeface="Cambria"/>
              <a:cs typeface="Cambria"/>
              <a:sym typeface="Cambria"/>
            </a:endParaRPr>
          </a:p>
          <a:p>
            <a:pPr indent="0" lvl="0" marL="0" rtl="0" algn="l">
              <a:spcBef>
                <a:spcPts val="0"/>
              </a:spcBef>
              <a:spcAft>
                <a:spcPts val="0"/>
              </a:spcAft>
              <a:buNone/>
            </a:pPr>
            <a:r>
              <a:rPr lang="en" sz="1200" u="sng">
                <a:solidFill>
                  <a:schemeClr val="dk1"/>
                </a:solidFill>
                <a:latin typeface="Cambria"/>
                <a:ea typeface="Cambria"/>
                <a:cs typeface="Cambria"/>
                <a:sym typeface="Cambria"/>
                <a:hlinkClick r:id="rId11">
                  <a:extLst>
                    <a:ext uri="{A12FA001-AC4F-418D-AE19-62706E023703}">
                      <ahyp:hlinkClr val="tx"/>
                    </a:ext>
                  </a:extLst>
                </a:hlinkClick>
              </a:rPr>
              <a:t>https://a.s.kqed.net/pdf/education/educators/esl/ecolit-carbonfootprint.pdf</a:t>
            </a:r>
            <a:endParaRPr sz="1200">
              <a:solidFill>
                <a:schemeClr val="dk1"/>
              </a:solidFill>
              <a:latin typeface="Cambria"/>
              <a:ea typeface="Cambria"/>
              <a:cs typeface="Cambria"/>
              <a:sym typeface="Cambria"/>
            </a:endParaRPr>
          </a:p>
          <a:p>
            <a:pPr indent="0" lvl="0" marL="0" rtl="0" algn="l">
              <a:spcBef>
                <a:spcPts val="0"/>
              </a:spcBef>
              <a:spcAft>
                <a:spcPts val="0"/>
              </a:spcAft>
              <a:buNone/>
            </a:pPr>
            <a:r>
              <a:rPr lang="en" sz="1200" u="sng">
                <a:solidFill>
                  <a:schemeClr val="dk1"/>
                </a:solidFill>
                <a:latin typeface="Cambria"/>
                <a:ea typeface="Cambria"/>
                <a:cs typeface="Cambria"/>
                <a:sym typeface="Cambria"/>
                <a:hlinkClick r:id="rId12">
                  <a:extLst>
                    <a:ext uri="{A12FA001-AC4F-418D-AE19-62706E023703}">
                      <ahyp:hlinkClr val="tx"/>
                    </a:ext>
                  </a:extLst>
                </a:hlinkClick>
              </a:rPr>
              <a:t>https://www.lanzatech.com/wp-content/uploads/2015/07/Lesson-Plan-Aged-7-12.pdf</a:t>
            </a:r>
            <a:endParaRPr sz="1200">
              <a:solidFill>
                <a:schemeClr val="dk1"/>
              </a:solidFill>
              <a:latin typeface="Cambria"/>
              <a:ea typeface="Cambria"/>
              <a:cs typeface="Cambria"/>
              <a:sym typeface="Cambria"/>
            </a:endParaRPr>
          </a:p>
          <a:p>
            <a:pPr indent="0" lvl="0" marL="0" rtl="0" algn="l">
              <a:spcBef>
                <a:spcPts val="0"/>
              </a:spcBef>
              <a:spcAft>
                <a:spcPts val="0"/>
              </a:spcAft>
              <a:buNone/>
            </a:pPr>
            <a:r>
              <a:t/>
            </a:r>
            <a:endParaRPr>
              <a:latin typeface="Average"/>
              <a:ea typeface="Average"/>
              <a:cs typeface="Average"/>
              <a:sym typeface="Average"/>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86" name="Shape 386"/>
        <p:cNvGrpSpPr/>
        <p:nvPr/>
      </p:nvGrpSpPr>
      <p:grpSpPr>
        <a:xfrm>
          <a:off x="0" y="0"/>
          <a:ext cx="0" cy="0"/>
          <a:chOff x="0" y="0"/>
          <a:chExt cx="0" cy="0"/>
        </a:xfrm>
      </p:grpSpPr>
      <p:pic>
        <p:nvPicPr>
          <p:cNvPr id="387" name="Google Shape;387;p53"/>
          <p:cNvPicPr preferRelativeResize="0"/>
          <p:nvPr/>
        </p:nvPicPr>
        <p:blipFill>
          <a:blip r:embed="rId3">
            <a:alphaModFix/>
          </a:blip>
          <a:stretch>
            <a:fillRect/>
          </a:stretch>
        </p:blipFill>
        <p:spPr>
          <a:xfrm>
            <a:off x="2472075" y="72675"/>
            <a:ext cx="4371975" cy="3543300"/>
          </a:xfrm>
          <a:prstGeom prst="rect">
            <a:avLst/>
          </a:prstGeom>
          <a:noFill/>
          <a:ln>
            <a:noFill/>
          </a:ln>
        </p:spPr>
      </p:pic>
      <p:sp>
        <p:nvSpPr>
          <p:cNvPr id="388" name="Google Shape;388;p53"/>
          <p:cNvSpPr txBox="1"/>
          <p:nvPr/>
        </p:nvSpPr>
        <p:spPr>
          <a:xfrm>
            <a:off x="372150" y="3256225"/>
            <a:ext cx="85593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a:latin typeface="Average"/>
                <a:ea typeface="Average"/>
                <a:cs typeface="Average"/>
                <a:sym typeface="Average"/>
              </a:rPr>
              <a:t>Untuk informasi tambahan, bantuan mengenai panduan projek, dapat menghubungi kami:</a:t>
            </a:r>
            <a:endParaRPr>
              <a:latin typeface="Cambria"/>
              <a:ea typeface="Cambria"/>
              <a:cs typeface="Cambria"/>
              <a:sym typeface="Cambria"/>
            </a:endParaRPr>
          </a:p>
        </p:txBody>
      </p:sp>
      <p:sp>
        <p:nvSpPr>
          <p:cNvPr id="389" name="Google Shape;389;p53"/>
          <p:cNvSpPr txBox="1"/>
          <p:nvPr/>
        </p:nvSpPr>
        <p:spPr>
          <a:xfrm>
            <a:off x="2990400" y="3681525"/>
            <a:ext cx="31899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600">
                <a:solidFill>
                  <a:srgbClr val="3F5B03"/>
                </a:solidFill>
                <a:latin typeface="Cambria"/>
                <a:ea typeface="Cambria"/>
                <a:cs typeface="Cambria"/>
                <a:sym typeface="Cambria"/>
              </a:rPr>
              <a:t>Terra-Nesia</a:t>
            </a:r>
            <a:endParaRPr>
              <a:latin typeface="Average"/>
              <a:ea typeface="Average"/>
              <a:cs typeface="Average"/>
              <a:sym typeface="Average"/>
            </a:endParaRPr>
          </a:p>
          <a:p>
            <a:pPr indent="0" lvl="0" marL="0" rtl="0" algn="ctr">
              <a:spcBef>
                <a:spcPts val="0"/>
              </a:spcBef>
              <a:spcAft>
                <a:spcPts val="0"/>
              </a:spcAft>
              <a:buNone/>
            </a:pPr>
            <a:r>
              <a:rPr b="1" lang="en">
                <a:solidFill>
                  <a:srgbClr val="1C4587"/>
                </a:solidFill>
              </a:rPr>
              <a:t>Wina (0812 606 5367)</a:t>
            </a:r>
            <a:endParaRPr b="1">
              <a:solidFill>
                <a:srgbClr val="1C4587"/>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late">
  <a:themeElements>
    <a:clrScheme name="Slate">
      <a:dk1>
        <a:srgbClr val="FFFFFF"/>
      </a:dk1>
      <a:lt1>
        <a:srgbClr val="37474F"/>
      </a:lt1>
      <a:dk2>
        <a:srgbClr val="9E9E9E"/>
      </a:dk2>
      <a:lt2>
        <a:srgbClr val="E0E0E0"/>
      </a:lt2>
      <a:accent1>
        <a:srgbClr val="616161"/>
      </a:accent1>
      <a:accent2>
        <a:srgbClr val="78909C"/>
      </a:accent2>
      <a:accent3>
        <a:srgbClr val="CACACA"/>
      </a:accent3>
      <a:accent4>
        <a:srgbClr val="64FFDA"/>
      </a:accent4>
      <a:accent5>
        <a:srgbClr val="FFD966"/>
      </a:accent5>
      <a:accent6>
        <a:srgbClr val="F5F5F5"/>
      </a:accent6>
      <a:hlink>
        <a:srgbClr val="FFD966"/>
      </a:hlink>
      <a:folHlink>
        <a:srgbClr val="FFD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